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462" r:id="rId3"/>
    <p:sldId id="3049" r:id="rId4"/>
    <p:sldId id="2979" r:id="rId5"/>
    <p:sldId id="2980" r:id="rId6"/>
    <p:sldId id="2953" r:id="rId7"/>
    <p:sldId id="2952" r:id="rId8"/>
    <p:sldId id="3064" r:id="rId9"/>
    <p:sldId id="3050" r:id="rId10"/>
    <p:sldId id="3069" r:id="rId11"/>
    <p:sldId id="3076" r:id="rId12"/>
    <p:sldId id="3072" r:id="rId13"/>
    <p:sldId id="3070" r:id="rId14"/>
    <p:sldId id="3074" r:id="rId15"/>
    <p:sldId id="3075" r:id="rId16"/>
    <p:sldId id="3068" r:id="rId17"/>
    <p:sldId id="3061" r:id="rId18"/>
    <p:sldId id="3052" r:id="rId19"/>
    <p:sldId id="3077" r:id="rId20"/>
    <p:sldId id="3051" r:id="rId21"/>
    <p:sldId id="3057" r:id="rId22"/>
    <p:sldId id="3060" r:id="rId23"/>
    <p:sldId id="3058" r:id="rId24"/>
    <p:sldId id="3059" r:id="rId25"/>
    <p:sldId id="3062" r:id="rId26"/>
    <p:sldId id="3066" r:id="rId27"/>
    <p:sldId id="3067" r:id="rId28"/>
    <p:sldId id="3078" r:id="rId29"/>
    <p:sldId id="3079" r:id="rId30"/>
    <p:sldId id="3047" r:id="rId31"/>
    <p:sldId id="2588" r:id="rId32"/>
    <p:sldId id="2983" r:id="rId33"/>
    <p:sldId id="2942" r:id="rId34"/>
    <p:sldId id="2957" r:id="rId35"/>
    <p:sldId id="2965" r:id="rId36"/>
    <p:sldId id="2984" r:id="rId37"/>
    <p:sldId id="295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4DB7"/>
    <a:srgbClr val="72BF44"/>
    <a:srgbClr val="CCCCCC"/>
    <a:srgbClr val="F29449"/>
    <a:srgbClr val="729FCF"/>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168" autoAdjust="0"/>
    <p:restoredTop sz="94660"/>
  </p:normalViewPr>
  <p:slideViewPr>
    <p:cSldViewPr snapToGrid="0">
      <p:cViewPr varScale="1">
        <p:scale>
          <a:sx n="86" d="100"/>
          <a:sy n="86" d="100"/>
        </p:scale>
        <p:origin x="69" y="70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5072E-162D-46ED-A5CB-0F20C9B31254}" type="datetimeFigureOut">
              <a:rPr lang="en-US" smtClean="0"/>
              <a:t>7/22/2022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2DBAB-E6F2-40CE-A001-719C7DCF34DB}" type="slidenum">
              <a:rPr lang="en-US" smtClean="0"/>
              <a:t>‹#›</a:t>
            </a:fld>
            <a:endParaRPr lang="en-US"/>
          </a:p>
        </p:txBody>
      </p:sp>
    </p:spTree>
    <p:extLst>
      <p:ext uri="{BB962C8B-B14F-4D97-AF65-F5344CB8AC3E}">
        <p14:creationId xmlns:p14="http://schemas.microsoft.com/office/powerpoint/2010/main" val="288518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8832-86D4-4947-8176-9676E60752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865E3-B08D-4732-A38B-3409D76F82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9A9418-3CBF-4798-A546-24E43381F3EA}"/>
              </a:ext>
            </a:extLst>
          </p:cNvPr>
          <p:cNvSpPr>
            <a:spLocks noGrp="1"/>
          </p:cNvSpPr>
          <p:nvPr>
            <p:ph type="dt" sz="half" idx="10"/>
          </p:nvPr>
        </p:nvSpPr>
        <p:spPr>
          <a:xfrm>
            <a:off x="0" y="6492875"/>
            <a:ext cx="2743200" cy="365125"/>
          </a:xfrm>
        </p:spPr>
        <p:txBody>
          <a:bodyPr/>
          <a:lstStyle/>
          <a:p>
            <a:fld id="{2EEC94F7-949D-476A-A216-B4C0495AF0A9}" type="datetime1">
              <a:rPr lang="en-US" smtClean="0"/>
              <a:t>7/22/2022</a:t>
            </a:fld>
            <a:endParaRPr lang="en-US" dirty="0"/>
          </a:p>
        </p:txBody>
      </p:sp>
      <p:sp>
        <p:nvSpPr>
          <p:cNvPr id="5" name="Footer Placeholder 4">
            <a:extLst>
              <a:ext uri="{FF2B5EF4-FFF2-40B4-BE49-F238E27FC236}">
                <a16:creationId xmlns:a16="http://schemas.microsoft.com/office/drawing/2014/main" id="{D9EEEFF0-B2DE-45BE-8B10-34269A08065A}"/>
              </a:ext>
            </a:extLst>
          </p:cNvPr>
          <p:cNvSpPr>
            <a:spLocks noGrp="1"/>
          </p:cNvSpPr>
          <p:nvPr>
            <p:ph type="ftr" sz="quarter" idx="11"/>
          </p:nvPr>
        </p:nvSpPr>
        <p:spPr>
          <a:xfrm>
            <a:off x="3386295" y="6489700"/>
            <a:ext cx="5466303" cy="365125"/>
          </a:xfrm>
        </p:spPr>
        <p:txBody>
          <a:bodyPr/>
          <a:lstStyle>
            <a:lvl1pPr>
              <a:defRPr sz="1400" b="1"/>
            </a:lvl1pPr>
          </a:lstStyle>
          <a:p>
            <a:r>
              <a:rPr lang="en-US" dirty="0"/>
              <a:t>Gemini SES MDI SDPi+FHIR Project</a:t>
            </a:r>
          </a:p>
        </p:txBody>
      </p:sp>
      <p:sp>
        <p:nvSpPr>
          <p:cNvPr id="6" name="Slide Number Placeholder 5">
            <a:extLst>
              <a:ext uri="{FF2B5EF4-FFF2-40B4-BE49-F238E27FC236}">
                <a16:creationId xmlns:a16="http://schemas.microsoft.com/office/drawing/2014/main" id="{70D6CA50-B382-4AF6-8AB1-69207763052B}"/>
              </a:ext>
            </a:extLst>
          </p:cNvPr>
          <p:cNvSpPr>
            <a:spLocks noGrp="1"/>
          </p:cNvSpPr>
          <p:nvPr>
            <p:ph type="sldNum" sz="quarter" idx="12"/>
          </p:nvPr>
        </p:nvSpPr>
        <p:spPr>
          <a:xfrm>
            <a:off x="11449050" y="6473825"/>
            <a:ext cx="742950" cy="365125"/>
          </a:xfrm>
        </p:spPr>
        <p:txBody>
          <a:bodyPr/>
          <a:lstStyle/>
          <a:p>
            <a:fld id="{4B2B13E8-E2F1-42A7-A4D7-4750DA1EC715}" type="slidenum">
              <a:rPr lang="en-US" smtClean="0"/>
              <a:t>‹#›</a:t>
            </a:fld>
            <a:endParaRPr lang="en-US"/>
          </a:p>
        </p:txBody>
      </p:sp>
      <p:cxnSp>
        <p:nvCxnSpPr>
          <p:cNvPr id="8" name="Straight Connector 7">
            <a:extLst>
              <a:ext uri="{FF2B5EF4-FFF2-40B4-BE49-F238E27FC236}">
                <a16:creationId xmlns:a16="http://schemas.microsoft.com/office/drawing/2014/main" id="{92B8D614-3C4D-4A4B-A272-824F496CAD9E}"/>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688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AB55-26D0-4B7B-A874-92F7DE2E7E42}"/>
              </a:ext>
            </a:extLst>
          </p:cNvPr>
          <p:cNvSpPr>
            <a:spLocks noGrp="1"/>
          </p:cNvSpPr>
          <p:nvPr>
            <p:ph type="title"/>
          </p:nvPr>
        </p:nvSpPr>
        <p:spPr>
          <a:xfrm>
            <a:off x="838200" y="22226"/>
            <a:ext cx="10515600" cy="806450"/>
          </a:xfrm>
        </p:spPr>
        <p:txBody>
          <a:bodyPr/>
          <a:lstStyle>
            <a:lvl1pPr>
              <a:defRPr b="1">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AD87585-9381-4D7F-A416-19E21B41DED8}"/>
              </a:ext>
            </a:extLst>
          </p:cNvPr>
          <p:cNvSpPr>
            <a:spLocks noGrp="1"/>
          </p:cNvSpPr>
          <p:nvPr>
            <p:ph idx="1"/>
          </p:nvPr>
        </p:nvSpPr>
        <p:spPr>
          <a:xfrm>
            <a:off x="838200" y="1568450"/>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ED144F-2655-4F97-A8F9-26E3CD6CD173}"/>
              </a:ext>
            </a:extLst>
          </p:cNvPr>
          <p:cNvSpPr>
            <a:spLocks noGrp="1"/>
          </p:cNvSpPr>
          <p:nvPr>
            <p:ph type="ftr" sz="quarter" idx="11"/>
          </p:nvPr>
        </p:nvSpPr>
        <p:spPr>
          <a:xfrm>
            <a:off x="0" y="6489700"/>
            <a:ext cx="12191999" cy="365125"/>
          </a:xfrm>
        </p:spPr>
        <p:txBody>
          <a:bodyPr/>
          <a:lstStyle>
            <a:lvl1pPr>
              <a:defRPr sz="1400">
                <a:solidFill>
                  <a:srgbClr val="002060"/>
                </a:solidFill>
              </a:defRPr>
            </a:lvl1pPr>
          </a:lstStyle>
          <a:p>
            <a:r>
              <a:rPr lang="en-US" dirty="0"/>
              <a:t>Gemini SES MDI SDPi+FHIR Project</a:t>
            </a:r>
          </a:p>
        </p:txBody>
      </p:sp>
      <p:sp>
        <p:nvSpPr>
          <p:cNvPr id="6" name="Slide Number Placeholder 5">
            <a:extLst>
              <a:ext uri="{FF2B5EF4-FFF2-40B4-BE49-F238E27FC236}">
                <a16:creationId xmlns:a16="http://schemas.microsoft.com/office/drawing/2014/main" id="{A2799EC5-F4DE-431B-B01F-AE3FF2F2DB9B}"/>
              </a:ext>
            </a:extLst>
          </p:cNvPr>
          <p:cNvSpPr>
            <a:spLocks noGrp="1"/>
          </p:cNvSpPr>
          <p:nvPr>
            <p:ph type="sldNum" sz="quarter" idx="12"/>
          </p:nvPr>
        </p:nvSpPr>
        <p:spPr>
          <a:xfrm>
            <a:off x="11039474" y="6489700"/>
            <a:ext cx="1152525" cy="365125"/>
          </a:xfrm>
        </p:spPr>
        <p:txBody>
          <a:bodyPr/>
          <a:lstStyle>
            <a:lvl1pPr>
              <a:defRPr sz="1400">
                <a:solidFill>
                  <a:srgbClr val="002060"/>
                </a:solidFill>
              </a:defRPr>
            </a:lvl1pPr>
          </a:lstStyle>
          <a:p>
            <a:fld id="{4B2B13E8-E2F1-42A7-A4D7-4750DA1EC715}" type="slidenum">
              <a:rPr lang="en-US" smtClean="0"/>
              <a:pPr/>
              <a:t>‹#›</a:t>
            </a:fld>
            <a:endParaRPr lang="en-US" dirty="0"/>
          </a:p>
        </p:txBody>
      </p:sp>
      <p:cxnSp>
        <p:nvCxnSpPr>
          <p:cNvPr id="7" name="Straight Connector 6">
            <a:extLst>
              <a:ext uri="{FF2B5EF4-FFF2-40B4-BE49-F238E27FC236}">
                <a16:creationId xmlns:a16="http://schemas.microsoft.com/office/drawing/2014/main" id="{A057021D-A398-4F40-8099-3EB3AA14C4EC}"/>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189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9B27-28FD-453E-A773-9C10682FE1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962379-3603-4E5F-AE5C-1D826787F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06C67-9C62-414A-9087-770C753D29E4}"/>
              </a:ext>
            </a:extLst>
          </p:cNvPr>
          <p:cNvSpPr>
            <a:spLocks noGrp="1"/>
          </p:cNvSpPr>
          <p:nvPr>
            <p:ph type="dt" sz="half" idx="10"/>
          </p:nvPr>
        </p:nvSpPr>
        <p:spPr/>
        <p:txBody>
          <a:bodyPr/>
          <a:lstStyle/>
          <a:p>
            <a:fld id="{32177C7B-DB6C-4979-B431-8A70B6AA02C0}" type="datetime1">
              <a:rPr lang="en-US" smtClean="0"/>
              <a:t>7/22/2022</a:t>
            </a:fld>
            <a:endParaRPr lang="en-US"/>
          </a:p>
        </p:txBody>
      </p:sp>
      <p:sp>
        <p:nvSpPr>
          <p:cNvPr id="5" name="Footer Placeholder 4">
            <a:extLst>
              <a:ext uri="{FF2B5EF4-FFF2-40B4-BE49-F238E27FC236}">
                <a16:creationId xmlns:a16="http://schemas.microsoft.com/office/drawing/2014/main" id="{128CE0E8-356B-46B5-BC36-A6AF2F8B68DD}"/>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
        <p:nvSpPr>
          <p:cNvPr id="6" name="Slide Number Placeholder 5">
            <a:extLst>
              <a:ext uri="{FF2B5EF4-FFF2-40B4-BE49-F238E27FC236}">
                <a16:creationId xmlns:a16="http://schemas.microsoft.com/office/drawing/2014/main" id="{8E49F6F2-910F-4EDC-8B76-5C896DF29D46}"/>
              </a:ext>
            </a:extLst>
          </p:cNvPr>
          <p:cNvSpPr>
            <a:spLocks noGrp="1"/>
          </p:cNvSpPr>
          <p:nvPr>
            <p:ph type="sldNum" sz="quarter" idx="12"/>
          </p:nvPr>
        </p:nvSpPr>
        <p:spPr/>
        <p:txBody>
          <a:bodyPr/>
          <a:lstStyle/>
          <a:p>
            <a:fld id="{4B2B13E8-E2F1-42A7-A4D7-4750DA1EC715}" type="slidenum">
              <a:rPr lang="en-US" smtClean="0"/>
              <a:t>‹#›</a:t>
            </a:fld>
            <a:endParaRPr lang="en-US"/>
          </a:p>
        </p:txBody>
      </p:sp>
    </p:spTree>
    <p:extLst>
      <p:ext uri="{BB962C8B-B14F-4D97-AF65-F5344CB8AC3E}">
        <p14:creationId xmlns:p14="http://schemas.microsoft.com/office/powerpoint/2010/main" val="20057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9105-658A-4D81-A1BF-3E9CBEABBC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4963D6-0186-4A59-9AB3-265381E8B1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B8C52C-C176-46A7-A19F-DE6D3D98B8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9812F2-D2DF-466A-9C9C-E552B94AD821}"/>
              </a:ext>
            </a:extLst>
          </p:cNvPr>
          <p:cNvSpPr>
            <a:spLocks noGrp="1"/>
          </p:cNvSpPr>
          <p:nvPr>
            <p:ph type="dt" sz="half" idx="10"/>
          </p:nvPr>
        </p:nvSpPr>
        <p:spPr/>
        <p:txBody>
          <a:bodyPr/>
          <a:lstStyle/>
          <a:p>
            <a:fld id="{6988B30D-439E-4AB2-AA68-B23618995FD5}" type="datetime1">
              <a:rPr lang="en-US" smtClean="0"/>
              <a:t>7/22/2022</a:t>
            </a:fld>
            <a:endParaRPr lang="en-US"/>
          </a:p>
        </p:txBody>
      </p:sp>
      <p:sp>
        <p:nvSpPr>
          <p:cNvPr id="7" name="Slide Number Placeholder 6">
            <a:extLst>
              <a:ext uri="{FF2B5EF4-FFF2-40B4-BE49-F238E27FC236}">
                <a16:creationId xmlns:a16="http://schemas.microsoft.com/office/drawing/2014/main" id="{6786BDDF-C3B6-469E-8861-3B31FCD1EB1C}"/>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8" name="Footer Placeholder 4">
            <a:extLst>
              <a:ext uri="{FF2B5EF4-FFF2-40B4-BE49-F238E27FC236}">
                <a16:creationId xmlns:a16="http://schemas.microsoft.com/office/drawing/2014/main" id="{3DDF076B-0598-4AD3-8494-AB00E72285E0}"/>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11190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72E5-AF6C-4DC0-8911-5A723BB517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96AE85-BA2E-4F40-9A21-95E1F9559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8AABE-0F1C-4BD7-AB7C-3640E41F2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3C055A-EB08-460B-8C1F-51C3147A7D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8F58FB-6FB1-4CE8-B50A-F6B00121DF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DA8226-2A81-4396-824D-9A731A9D4F55}"/>
              </a:ext>
            </a:extLst>
          </p:cNvPr>
          <p:cNvSpPr>
            <a:spLocks noGrp="1"/>
          </p:cNvSpPr>
          <p:nvPr>
            <p:ph type="dt" sz="half" idx="10"/>
          </p:nvPr>
        </p:nvSpPr>
        <p:spPr/>
        <p:txBody>
          <a:bodyPr/>
          <a:lstStyle/>
          <a:p>
            <a:fld id="{DCD80575-BBBA-48FF-AA29-1886450D5040}" type="datetime1">
              <a:rPr lang="en-US" smtClean="0"/>
              <a:t>7/22/2022</a:t>
            </a:fld>
            <a:endParaRPr lang="en-US"/>
          </a:p>
        </p:txBody>
      </p:sp>
      <p:sp>
        <p:nvSpPr>
          <p:cNvPr id="9" name="Slide Number Placeholder 8">
            <a:extLst>
              <a:ext uri="{FF2B5EF4-FFF2-40B4-BE49-F238E27FC236}">
                <a16:creationId xmlns:a16="http://schemas.microsoft.com/office/drawing/2014/main" id="{4C75BB0B-FF0F-4B8C-836E-086D1DB387E4}"/>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10" name="Footer Placeholder 4">
            <a:extLst>
              <a:ext uri="{FF2B5EF4-FFF2-40B4-BE49-F238E27FC236}">
                <a16:creationId xmlns:a16="http://schemas.microsoft.com/office/drawing/2014/main" id="{19AB1E71-A5CA-45B3-8FB4-5082FBA60906}"/>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42541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8A77-C05E-4F82-9883-D5498B86EB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7F331-9EBC-4DA5-9FCF-65CC9DE358B3}"/>
              </a:ext>
            </a:extLst>
          </p:cNvPr>
          <p:cNvSpPr>
            <a:spLocks noGrp="1"/>
          </p:cNvSpPr>
          <p:nvPr>
            <p:ph type="dt" sz="half" idx="10"/>
          </p:nvPr>
        </p:nvSpPr>
        <p:spPr>
          <a:xfrm>
            <a:off x="838200" y="6486974"/>
            <a:ext cx="2743200" cy="365125"/>
          </a:xfrm>
        </p:spPr>
        <p:txBody>
          <a:bodyPr/>
          <a:lstStyle/>
          <a:p>
            <a:fld id="{BC5FA200-2376-48FE-AF10-E289A555E233}" type="datetime1">
              <a:rPr lang="en-US" smtClean="0"/>
              <a:t>7/22/2022</a:t>
            </a:fld>
            <a:endParaRPr lang="en-US"/>
          </a:p>
        </p:txBody>
      </p:sp>
      <p:sp>
        <p:nvSpPr>
          <p:cNvPr id="5" name="Slide Number Placeholder 4">
            <a:extLst>
              <a:ext uri="{FF2B5EF4-FFF2-40B4-BE49-F238E27FC236}">
                <a16:creationId xmlns:a16="http://schemas.microsoft.com/office/drawing/2014/main" id="{1DA6807D-4067-49EC-9ED7-C63745C9ABF9}"/>
              </a:ext>
            </a:extLst>
          </p:cNvPr>
          <p:cNvSpPr>
            <a:spLocks noGrp="1"/>
          </p:cNvSpPr>
          <p:nvPr>
            <p:ph type="sldNum" sz="quarter" idx="12"/>
          </p:nvPr>
        </p:nvSpPr>
        <p:spPr>
          <a:xfrm>
            <a:off x="8610600" y="6486974"/>
            <a:ext cx="2743200" cy="365125"/>
          </a:xfrm>
        </p:spPr>
        <p:txBody>
          <a:bodyPr/>
          <a:lstStyle/>
          <a:p>
            <a:fld id="{4B2B13E8-E2F1-42A7-A4D7-4750DA1EC715}" type="slidenum">
              <a:rPr lang="en-US" smtClean="0"/>
              <a:t>‹#›</a:t>
            </a:fld>
            <a:endParaRPr lang="en-US"/>
          </a:p>
        </p:txBody>
      </p:sp>
      <p:cxnSp>
        <p:nvCxnSpPr>
          <p:cNvPr id="6" name="Straight Connector 5">
            <a:extLst>
              <a:ext uri="{FF2B5EF4-FFF2-40B4-BE49-F238E27FC236}">
                <a16:creationId xmlns:a16="http://schemas.microsoft.com/office/drawing/2014/main" id="{B06173A8-E1E4-4CB0-9A52-143E254E83C7}"/>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Footer Placeholder 4">
            <a:extLst>
              <a:ext uri="{FF2B5EF4-FFF2-40B4-BE49-F238E27FC236}">
                <a16:creationId xmlns:a16="http://schemas.microsoft.com/office/drawing/2014/main" id="{72855EC3-8247-43A9-AEB1-7840A4A6DE80}"/>
              </a:ext>
            </a:extLst>
          </p:cNvPr>
          <p:cNvSpPr>
            <a:spLocks noGrp="1"/>
          </p:cNvSpPr>
          <p:nvPr>
            <p:ph type="ftr" sz="quarter" idx="11"/>
          </p:nvPr>
        </p:nvSpPr>
        <p:spPr>
          <a:xfrm>
            <a:off x="3581400" y="6489700"/>
            <a:ext cx="5029200" cy="365125"/>
          </a:xfrm>
        </p:spPr>
        <p:txBody>
          <a:bodyPr/>
          <a:lstStyle/>
          <a:p>
            <a:r>
              <a:rPr lang="en-US" dirty="0"/>
              <a:t>Gemini SES MDI SDPi+FHIR Project</a:t>
            </a:r>
          </a:p>
        </p:txBody>
      </p:sp>
    </p:spTree>
    <p:extLst>
      <p:ext uri="{BB962C8B-B14F-4D97-AF65-F5344CB8AC3E}">
        <p14:creationId xmlns:p14="http://schemas.microsoft.com/office/powerpoint/2010/main" val="324756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0191F3-7974-4507-85DC-0AD15A0E48F7}"/>
              </a:ext>
            </a:extLst>
          </p:cNvPr>
          <p:cNvSpPr>
            <a:spLocks noGrp="1"/>
          </p:cNvSpPr>
          <p:nvPr>
            <p:ph type="dt" sz="half" idx="10"/>
          </p:nvPr>
        </p:nvSpPr>
        <p:spPr/>
        <p:txBody>
          <a:bodyPr/>
          <a:lstStyle/>
          <a:p>
            <a:fld id="{5413C7E2-5F5A-44A4-9515-26CB28336B65}" type="datetime1">
              <a:rPr lang="en-US" smtClean="0"/>
              <a:t>7/22/2022</a:t>
            </a:fld>
            <a:endParaRPr lang="en-US" dirty="0"/>
          </a:p>
        </p:txBody>
      </p:sp>
      <p:sp>
        <p:nvSpPr>
          <p:cNvPr id="4" name="Slide Number Placeholder 3">
            <a:extLst>
              <a:ext uri="{FF2B5EF4-FFF2-40B4-BE49-F238E27FC236}">
                <a16:creationId xmlns:a16="http://schemas.microsoft.com/office/drawing/2014/main" id="{043AF79F-8611-4D62-949D-C3FADF5D7362}"/>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5" name="Footer Placeholder 4">
            <a:extLst>
              <a:ext uri="{FF2B5EF4-FFF2-40B4-BE49-F238E27FC236}">
                <a16:creationId xmlns:a16="http://schemas.microsoft.com/office/drawing/2014/main" id="{F318B704-C3F2-4ABA-AF5A-CA481481545E}"/>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210849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353381-62E1-4F6B-9985-142C8B59B8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BEF89-C9CE-457B-B340-403D63CC7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5FEBF-27C7-4DCF-99DB-0588095513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466822-F1C2-4EED-8632-36F6A3080457}" type="datetime1">
              <a:rPr lang="en-US" smtClean="0"/>
              <a:t>7/22/2022</a:t>
            </a:fld>
            <a:endParaRPr lang="en-US"/>
          </a:p>
        </p:txBody>
      </p:sp>
      <p:sp>
        <p:nvSpPr>
          <p:cNvPr id="5" name="Footer Placeholder 4">
            <a:extLst>
              <a:ext uri="{FF2B5EF4-FFF2-40B4-BE49-F238E27FC236}">
                <a16:creationId xmlns:a16="http://schemas.microsoft.com/office/drawing/2014/main" id="{AE6DBAAA-1CA8-4777-9CB8-53C88F1EC6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SES SDC-SDPi Device Interoperability</a:t>
            </a:r>
          </a:p>
        </p:txBody>
      </p:sp>
      <p:sp>
        <p:nvSpPr>
          <p:cNvPr id="6" name="Slide Number Placeholder 5">
            <a:extLst>
              <a:ext uri="{FF2B5EF4-FFF2-40B4-BE49-F238E27FC236}">
                <a16:creationId xmlns:a16="http://schemas.microsoft.com/office/drawing/2014/main" id="{DE460CA7-BF79-4458-A0AC-A964A38475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B13E8-E2F1-42A7-A4D7-4750DA1EC715}" type="slidenum">
              <a:rPr lang="en-US" smtClean="0"/>
              <a:t>‹#›</a:t>
            </a:fld>
            <a:endParaRPr lang="en-US"/>
          </a:p>
        </p:txBody>
      </p:sp>
    </p:spTree>
    <p:extLst>
      <p:ext uri="{BB962C8B-B14F-4D97-AF65-F5344CB8AC3E}">
        <p14:creationId xmlns:p14="http://schemas.microsoft.com/office/powerpoint/2010/main" val="409851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profiles.ihe.net/ITI/" TargetMode="External"/><Relationship Id="rId2" Type="http://schemas.openxmlformats.org/officeDocument/2006/relationships/hyperlink" Target="https://github.com/IHE/publications/wiki" TargetMode="External"/><Relationship Id="rId1" Type="http://schemas.openxmlformats.org/officeDocument/2006/relationships/slideLayout" Target="../slideLayouts/slideLayout2.xml"/><Relationship Id="rId6" Type="http://schemas.openxmlformats.org/officeDocument/2006/relationships/hyperlink" Target="https://github.com/IHE/ITI.IUA" TargetMode="External"/><Relationship Id="rId5" Type="http://schemas.openxmlformats.org/officeDocument/2006/relationships/hyperlink" Target="https://github.com/IHE/ITI.mCSD" TargetMode="External"/><Relationship Id="rId4" Type="http://schemas.openxmlformats.org/officeDocument/2006/relationships/hyperlink" Target="https://github.com/IHE/IT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IHE/publications/wiki"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github.com/IHE/publications/wiki/Authoring-long-form-Supplements-and-Whitepapers#overall-steps"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ihe.github.io/publications" TargetMode="External"/><Relationship Id="rId3" Type="http://schemas.openxmlformats.org/officeDocument/2006/relationships/image" Target="../media/image14.png"/><Relationship Id="rId7" Type="http://schemas.openxmlformats.org/officeDocument/2006/relationships/hyperlink" Target="https://ihe.github.io/" TargetMode="External"/><Relationship Id="rId2" Type="http://schemas.openxmlformats.org/officeDocument/2006/relationships/hyperlink" Target="https://github.com/IHE/publications/wiki" TargetMode="External"/><Relationship Id="rId1" Type="http://schemas.openxmlformats.org/officeDocument/2006/relationships/slideLayout" Target="../slideLayouts/slideLayout2.xml"/><Relationship Id="rId6" Type="http://schemas.openxmlformats.org/officeDocument/2006/relationships/hyperlink" Target="https://guides.github.com/pdfs/markdown-cheatsheet-online.pdf" TargetMode="External"/><Relationship Id="rId5" Type="http://schemas.openxmlformats.org/officeDocument/2006/relationships/hyperlink" Target="https://www.markdownguide.org/cheat-sheet/" TargetMode="External"/><Relationship Id="rId4" Type="http://schemas.openxmlformats.org/officeDocument/2006/relationships/hyperlink" Target="https://github.com/IHE/publications/wiki/Authoring-long-form-Supplements-and-Whitepapers" TargetMode="External"/><Relationship Id="rId9" Type="http://schemas.openxmlformats.org/officeDocument/2006/relationships/hyperlink" Target="https://profiles.ihe.net/"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profiles.ihe.net/GeneralIntro" TargetMode="External"/><Relationship Id="rId7" Type="http://schemas.openxmlformats.org/officeDocument/2006/relationships/hyperlink" Target="http://plantuml.com/plantuml" TargetMode="External"/><Relationship Id="rId2" Type="http://schemas.openxmlformats.org/officeDocument/2006/relationships/hyperlink" Target="https://github.com/IHE/publications/wiki/publication-layout" TargetMode="External"/><Relationship Id="rId1" Type="http://schemas.openxmlformats.org/officeDocument/2006/relationships/slideLayout" Target="../slideLayouts/slideLayout2.xml"/><Relationship Id="rId6" Type="http://schemas.openxmlformats.org/officeDocument/2006/relationships/hyperlink" Target="https://github.com/IHE/publications/wiki/UML-(webSequence---PlantUML)" TargetMode="External"/><Relationship Id="rId5" Type="http://schemas.openxmlformats.org/officeDocument/2006/relationships/image" Target="../media/image14.png"/><Relationship Id="rId4" Type="http://schemas.openxmlformats.org/officeDocument/2006/relationships/hyperlink" Target="https://github.com/IHE/publications/wiki"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hyperlink" Target="https://profiles.ihe.net/ITI/MHD/index.html" TargetMode="External"/><Relationship Id="rId2" Type="http://schemas.openxmlformats.org/officeDocument/2006/relationships/hyperlink" Target="https://github.com/IHE/publications/wiki"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github.com/IHE/supplement-template/wiki/Getting-Started#overall-organization" TargetMode="External"/><Relationship Id="rId10" Type="http://schemas.openxmlformats.org/officeDocument/2006/relationships/hyperlink" Target="https://github.com/IHE/publications/tree/master/ITI/TF" TargetMode="External"/><Relationship Id="rId4" Type="http://schemas.openxmlformats.org/officeDocument/2006/relationships/hyperlink" Target="https://github.com/IHE/supplement-template/wiki/Active-IHE-projects-using-the-IG-builder" TargetMode="External"/><Relationship Id="rId9" Type="http://schemas.openxmlformats.org/officeDocument/2006/relationships/hyperlink" Target="http://build.fhir.org/ig/IHE/supplement-template/branches/master/index.html"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IHE/ITI.IUA/blob/master/IHE_ITI_Suppl_IUA.md" TargetMode="External"/><Relationship Id="rId3" Type="http://schemas.openxmlformats.org/officeDocument/2006/relationships/image" Target="../media/image14.png"/><Relationship Id="rId7" Type="http://schemas.openxmlformats.org/officeDocument/2006/relationships/hyperlink" Target="https://github.com/IHE/publications/tree/master/ITI/TF" TargetMode="External"/><Relationship Id="rId2" Type="http://schemas.openxmlformats.org/officeDocument/2006/relationships/hyperlink" Target="https://github.com/IHE/publications/wiki"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profiles.ihe.net/ITI/TF/Volume1/ch-3.html#3.1" TargetMode="External"/><Relationship Id="rId4" Type="http://schemas.openxmlformats.org/officeDocument/2006/relationships/hyperlink" Target="https://raw.githubusercontent.com/wiki/IHE/supplement-template/suppl_template.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kramdown.gettalong.org/"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kramdown.gettalong.org/index.html" TargetMode="External"/><Relationship Id="rId4" Type="http://schemas.openxmlformats.org/officeDocument/2006/relationships/hyperlink" Target="https://kramdown.gettalong.org/quickref.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IHE/FormatCode/tree/master/input/resources" TargetMode="External"/><Relationship Id="rId2" Type="http://schemas.openxmlformats.org/officeDocument/2006/relationships/hyperlink" Target="https://profiles.ihe.net/fhir/ihe.formatcode.fhir/ValueSet-formatcode.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asciidoc.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sciidoc.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IHE/sdpi-fhir/tree/master/SDPi%20%20Suppleme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github.com/IHE/sdpi-fhir/tree/master/SDPi%20%20Supplement/SDPi%20Rev%201.0" TargetMode="Externa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azelle.ihe.net/gazelle-documentation/Gazelle-Master-Model/user.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29F2307A-9783-493F-B188-F551BA2B6EB5}"/>
              </a:ext>
            </a:extLst>
          </p:cNvPr>
          <p:cNvSpPr>
            <a:spLocks noGrp="1"/>
          </p:cNvSpPr>
          <p:nvPr>
            <p:ph type="ftr" sz="quarter" idx="11"/>
          </p:nvPr>
        </p:nvSpPr>
        <p:spPr>
          <a:xfrm>
            <a:off x="3346101" y="6440994"/>
            <a:ext cx="5496448" cy="413832"/>
          </a:xfrm>
        </p:spPr>
        <p:txBody>
          <a:bodyPr/>
          <a:lstStyle/>
          <a:p>
            <a:r>
              <a:rPr lang="en-US" dirty="0"/>
              <a:t>Gemini SES+MDI SDPi+FHIR Project</a:t>
            </a:r>
          </a:p>
        </p:txBody>
      </p:sp>
      <p:pic>
        <p:nvPicPr>
          <p:cNvPr id="14" name="Picture 2" descr="Bildergebnis für fhir">
            <a:extLst>
              <a:ext uri="{FF2B5EF4-FFF2-40B4-BE49-F238E27FC236}">
                <a16:creationId xmlns:a16="http://schemas.microsoft.com/office/drawing/2014/main" id="{7249CB08-62FC-4201-B007-578DCF81E1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797" y="440480"/>
            <a:ext cx="4111479" cy="9904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ornet.org/wp-content/uploads/2019/04/SDC_black_600x600.jpg">
            <a:extLst>
              <a:ext uri="{FF2B5EF4-FFF2-40B4-BE49-F238E27FC236}">
                <a16:creationId xmlns:a16="http://schemas.microsoft.com/office/drawing/2014/main" id="{DF501A10-9995-4E9E-B383-AE5D7223FA7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bwMode="auto">
          <a:xfrm>
            <a:off x="8707206" y="441710"/>
            <a:ext cx="2460997" cy="1105038"/>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8">
            <a:extLst>
              <a:ext uri="{FF2B5EF4-FFF2-40B4-BE49-F238E27FC236}">
                <a16:creationId xmlns:a16="http://schemas.microsoft.com/office/drawing/2014/main" id="{9F9B21B1-78D1-4557-A551-4ECF2D1D9314}"/>
              </a:ext>
            </a:extLst>
          </p:cNvPr>
          <p:cNvSpPr txBox="1">
            <a:spLocks/>
          </p:cNvSpPr>
          <p:nvPr/>
        </p:nvSpPr>
        <p:spPr>
          <a:xfrm>
            <a:off x="1064831" y="6013835"/>
            <a:ext cx="4111479"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FHIR is a trademark of Health Level 7, International.</a:t>
            </a:r>
          </a:p>
        </p:txBody>
      </p:sp>
      <p:sp>
        <p:nvSpPr>
          <p:cNvPr id="18" name="Footer Placeholder 8">
            <a:extLst>
              <a:ext uri="{FF2B5EF4-FFF2-40B4-BE49-F238E27FC236}">
                <a16:creationId xmlns:a16="http://schemas.microsoft.com/office/drawing/2014/main" id="{2830B081-398A-425E-8232-216E64E97ECB}"/>
              </a:ext>
            </a:extLst>
          </p:cNvPr>
          <p:cNvSpPr txBox="1">
            <a:spLocks/>
          </p:cNvSpPr>
          <p:nvPr/>
        </p:nvSpPr>
        <p:spPr>
          <a:xfrm>
            <a:off x="6238874" y="6013835"/>
            <a:ext cx="367136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SDC is a registered trademark of OR.NET</a:t>
            </a:r>
          </a:p>
        </p:txBody>
      </p:sp>
      <p:pic>
        <p:nvPicPr>
          <p:cNvPr id="20" name="Picture 2" descr="https://ornet.org/wp-content/uploads/2019/04/Logo_gro%C3%9F.jpg">
            <a:extLst>
              <a:ext uri="{FF2B5EF4-FFF2-40B4-BE49-F238E27FC236}">
                <a16:creationId xmlns:a16="http://schemas.microsoft.com/office/drawing/2014/main" id="{90B40514-FF24-4A3A-A94E-F7DBF1D7D20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68023" y="5903097"/>
            <a:ext cx="2423977" cy="58660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5E06D206-129B-45F7-9F7D-FE93F4FF8371}"/>
              </a:ext>
            </a:extLst>
          </p:cNvPr>
          <p:cNvSpPr>
            <a:spLocks noGrp="1"/>
          </p:cNvSpPr>
          <p:nvPr>
            <p:ph type="ctrTitle"/>
          </p:nvPr>
        </p:nvSpPr>
        <p:spPr>
          <a:xfrm>
            <a:off x="0" y="1006382"/>
            <a:ext cx="12192000" cy="3252255"/>
          </a:xfrm>
        </p:spPr>
        <p:txBody>
          <a:bodyPr>
            <a:normAutofit/>
          </a:bodyPr>
          <a:lstStyle/>
          <a:p>
            <a:r>
              <a:rPr lang="en-US" b="1" dirty="0">
                <a:solidFill>
                  <a:srgbClr val="0070C0"/>
                </a:solidFill>
              </a:rPr>
              <a:t>IHE-HL7 Gemini SES+MDI – </a:t>
            </a:r>
            <a:br>
              <a:rPr lang="en-US" b="1" dirty="0">
                <a:solidFill>
                  <a:srgbClr val="0070C0"/>
                </a:solidFill>
              </a:rPr>
            </a:br>
            <a:r>
              <a:rPr lang="it-IT" b="1" i="1" dirty="0">
                <a:solidFill>
                  <a:srgbClr val="0070C0"/>
                </a:solidFill>
              </a:rPr>
              <a:t>2022 RI+MC+RR Strategy</a:t>
            </a:r>
            <a:r>
              <a:rPr lang="en-US" b="1" i="1" dirty="0">
                <a:solidFill>
                  <a:srgbClr val="0070C0"/>
                </a:solidFill>
              </a:rPr>
              <a:t>– </a:t>
            </a:r>
            <a:br>
              <a:rPr lang="en-US" b="1" i="1" dirty="0">
                <a:solidFill>
                  <a:srgbClr val="0070C0"/>
                </a:solidFill>
              </a:rPr>
            </a:br>
            <a:r>
              <a:rPr lang="en-US" b="1" i="1" dirty="0">
                <a:solidFill>
                  <a:srgbClr val="0070C0"/>
                </a:solidFill>
              </a:rPr>
              <a:t>Word – Markdown – AsciiDoc ?</a:t>
            </a:r>
            <a:endParaRPr lang="en-US" b="1" dirty="0">
              <a:solidFill>
                <a:srgbClr val="0070C0"/>
              </a:solidFill>
            </a:endParaRPr>
          </a:p>
        </p:txBody>
      </p:sp>
      <p:grpSp>
        <p:nvGrpSpPr>
          <p:cNvPr id="11" name="Group 10">
            <a:extLst>
              <a:ext uri="{FF2B5EF4-FFF2-40B4-BE49-F238E27FC236}">
                <a16:creationId xmlns:a16="http://schemas.microsoft.com/office/drawing/2014/main" id="{C4FF249E-1C22-4FAE-B9BD-76CECEAFD610}"/>
              </a:ext>
            </a:extLst>
          </p:cNvPr>
          <p:cNvGrpSpPr/>
          <p:nvPr/>
        </p:nvGrpSpPr>
        <p:grpSpPr>
          <a:xfrm>
            <a:off x="2914581" y="5085346"/>
            <a:ext cx="6359488" cy="897050"/>
            <a:chOff x="2271937" y="5006047"/>
            <a:chExt cx="6359488" cy="897050"/>
          </a:xfrm>
        </p:grpSpPr>
        <p:pic>
          <p:nvPicPr>
            <p:cNvPr id="22" name="Picture 2" descr="Image result for iec logo">
              <a:extLst>
                <a:ext uri="{FF2B5EF4-FFF2-40B4-BE49-F238E27FC236}">
                  <a16:creationId xmlns:a16="http://schemas.microsoft.com/office/drawing/2014/main" id="{04EBF6BE-B5AC-4436-92CD-439368517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585" y="5058422"/>
              <a:ext cx="804863" cy="80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ieee logo">
              <a:extLst>
                <a:ext uri="{FF2B5EF4-FFF2-40B4-BE49-F238E27FC236}">
                  <a16:creationId xmlns:a16="http://schemas.microsoft.com/office/drawing/2014/main" id="{BE5DA15F-F5E1-4F23-B167-B81B57DDB7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8278"/>
            <a:stretch/>
          </p:blipFill>
          <p:spPr bwMode="auto">
            <a:xfrm>
              <a:off x="2271937" y="5006047"/>
              <a:ext cx="1436915" cy="8970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sign&#10;&#10;Description automatically generated">
              <a:extLst>
                <a:ext uri="{FF2B5EF4-FFF2-40B4-BE49-F238E27FC236}">
                  <a16:creationId xmlns:a16="http://schemas.microsoft.com/office/drawing/2014/main" id="{01BB44A9-FF44-4161-9339-33CE81C0D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5229" y="5040827"/>
              <a:ext cx="1997979" cy="848121"/>
            </a:xfrm>
            <a:prstGeom prst="rect">
              <a:avLst/>
            </a:prstGeom>
          </p:spPr>
        </p:pic>
        <p:pic>
          <p:nvPicPr>
            <p:cNvPr id="10" name="Picture 9" descr="A picture containing building, light, window&#10;&#10;Description automatically generated">
              <a:extLst>
                <a:ext uri="{FF2B5EF4-FFF2-40B4-BE49-F238E27FC236}">
                  <a16:creationId xmlns:a16="http://schemas.microsoft.com/office/drawing/2014/main" id="{4C4C7504-6B0E-4F41-AF7A-A8B60FFC5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0825" y="5062455"/>
              <a:ext cx="990600" cy="804863"/>
            </a:xfrm>
            <a:prstGeom prst="rect">
              <a:avLst/>
            </a:prstGeom>
            <a:solidFill>
              <a:schemeClr val="bg1"/>
            </a:solidFill>
          </p:spPr>
        </p:pic>
      </p:grpSp>
      <p:pic>
        <p:nvPicPr>
          <p:cNvPr id="4" name="Picture 3" descr="A picture containing drawing&#10;&#10;Description automatically generated">
            <a:extLst>
              <a:ext uri="{FF2B5EF4-FFF2-40B4-BE49-F238E27FC236}">
                <a16:creationId xmlns:a16="http://schemas.microsoft.com/office/drawing/2014/main" id="{87430611-FFAE-4D7D-8207-A5CFBD5CC5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3663" y="523333"/>
            <a:ext cx="2460997" cy="891445"/>
          </a:xfrm>
          <a:prstGeom prst="rect">
            <a:avLst/>
          </a:prstGeom>
        </p:spPr>
      </p:pic>
      <p:sp>
        <p:nvSpPr>
          <p:cNvPr id="2" name="TextBox 1">
            <a:extLst>
              <a:ext uri="{FF2B5EF4-FFF2-40B4-BE49-F238E27FC236}">
                <a16:creationId xmlns:a16="http://schemas.microsoft.com/office/drawing/2014/main" id="{5F30A541-31E9-46A9-B139-94D5F6821642}"/>
              </a:ext>
            </a:extLst>
          </p:cNvPr>
          <p:cNvSpPr txBox="1"/>
          <p:nvPr/>
        </p:nvSpPr>
        <p:spPr>
          <a:xfrm>
            <a:off x="0" y="4359215"/>
            <a:ext cx="12192000" cy="400110"/>
          </a:xfrm>
          <a:prstGeom prst="rect">
            <a:avLst/>
          </a:prstGeom>
          <a:noFill/>
        </p:spPr>
        <p:txBody>
          <a:bodyPr wrap="square" rtlCol="0">
            <a:spAutoFit/>
          </a:bodyPr>
          <a:lstStyle/>
          <a:p>
            <a:pPr algn="ctr"/>
            <a:r>
              <a:rPr lang="en-US" sz="2000" b="1" dirty="0">
                <a:solidFill>
                  <a:srgbClr val="0070C0"/>
                </a:solidFill>
              </a:rPr>
              <a:t>Updated</a:t>
            </a:r>
            <a:r>
              <a:rPr lang="en-US" sz="2000" b="1">
                <a:solidFill>
                  <a:srgbClr val="0070C0"/>
                </a:solidFill>
              </a:rPr>
              <a:t>:  2022.07.22</a:t>
            </a:r>
            <a:endParaRPr lang="en-US" sz="2000" b="1" dirty="0">
              <a:solidFill>
                <a:srgbClr val="0070C0"/>
              </a:solidFill>
            </a:endParaRPr>
          </a:p>
        </p:txBody>
      </p:sp>
    </p:spTree>
    <p:extLst>
      <p:ext uri="{BB962C8B-B14F-4D97-AF65-F5344CB8AC3E}">
        <p14:creationId xmlns:p14="http://schemas.microsoft.com/office/powerpoint/2010/main" val="2946947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ITI TF &amp; Markdown</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a:xfrm>
            <a:off x="838199" y="1568450"/>
            <a:ext cx="11353799" cy="1962150"/>
          </a:xfrm>
        </p:spPr>
        <p:txBody>
          <a:bodyPr>
            <a:normAutofit fontScale="85000" lnSpcReduction="10000"/>
          </a:bodyPr>
          <a:lstStyle/>
          <a:p>
            <a:pPr marL="0" indent="0">
              <a:buNone/>
            </a:pPr>
            <a:r>
              <a:rPr lang="en-US" dirty="0">
                <a:solidFill>
                  <a:srgbClr val="0070C0"/>
                </a:solidFill>
              </a:rPr>
              <a:t>Considering that IHE TF publication – especially for ITI TF – is now:</a:t>
            </a:r>
          </a:p>
          <a:p>
            <a:pPr marL="803275" lvl="1" indent="-346075">
              <a:buFont typeface="Wingdings" panose="05000000000000000000" pitchFamily="2" charset="2"/>
              <a:buChar char="ü"/>
            </a:pPr>
            <a:r>
              <a:rPr lang="en-US" dirty="0">
                <a:solidFill>
                  <a:srgbClr val="0070C0"/>
                </a:solidFill>
              </a:rPr>
              <a:t>Markdown based (aligned with HL7 FHIR content OR simple IHE TF markdown template) </a:t>
            </a:r>
          </a:p>
          <a:p>
            <a:pPr marL="803275" lvl="1" indent="-346075">
              <a:buFont typeface="Wingdings" panose="05000000000000000000" pitchFamily="2" charset="2"/>
              <a:buChar char="ü"/>
            </a:pPr>
            <a:r>
              <a:rPr lang="en-US" dirty="0">
                <a:solidFill>
                  <a:srgbClr val="0070C0"/>
                </a:solidFill>
              </a:rPr>
              <a:t>Content either morphed from Word (existing profiles) / recommended hand-crafted markdown</a:t>
            </a:r>
          </a:p>
          <a:p>
            <a:pPr marL="803275" lvl="1" indent="-346075">
              <a:buFont typeface="Wingdings" panose="05000000000000000000" pitchFamily="2" charset="2"/>
              <a:buChar char="ü"/>
            </a:pPr>
            <a:r>
              <a:rPr lang="en-US" dirty="0">
                <a:solidFill>
                  <a:srgbClr val="0070C0"/>
                </a:solidFill>
              </a:rPr>
              <a:t>Utilizes the FHIR </a:t>
            </a:r>
            <a:r>
              <a:rPr lang="en-US" dirty="0" err="1">
                <a:solidFill>
                  <a:srgbClr val="0070C0"/>
                </a:solidFill>
              </a:rPr>
              <a:t>IGPublisher</a:t>
            </a:r>
            <a:r>
              <a:rPr lang="en-US" dirty="0">
                <a:solidFill>
                  <a:srgbClr val="0070C0"/>
                </a:solidFill>
              </a:rPr>
              <a:t> for conversion to HTML</a:t>
            </a:r>
          </a:p>
          <a:p>
            <a:pPr marL="803275" lvl="1" indent="-346075">
              <a:buFont typeface="Wingdings" panose="05000000000000000000" pitchFamily="2" charset="2"/>
              <a:buChar char="ü"/>
            </a:pPr>
            <a:r>
              <a:rPr lang="en-US" dirty="0">
                <a:solidFill>
                  <a:srgbClr val="0070C0"/>
                </a:solidFill>
              </a:rPr>
              <a:t>Publishes to a HTML-</a:t>
            </a:r>
            <a:r>
              <a:rPr lang="en-US" dirty="0" err="1">
                <a:solidFill>
                  <a:srgbClr val="0070C0"/>
                </a:solidFill>
              </a:rPr>
              <a:t>navigatible</a:t>
            </a:r>
            <a:r>
              <a:rPr lang="en-US" dirty="0">
                <a:solidFill>
                  <a:srgbClr val="0070C0"/>
                </a:solidFill>
              </a:rPr>
              <a:t> (“short form”) at profiles.ihe.net/</a:t>
            </a:r>
            <a:r>
              <a:rPr lang="en-US" dirty="0" err="1">
                <a:solidFill>
                  <a:srgbClr val="0070C0"/>
                </a:solidFill>
              </a:rPr>
              <a:t>iti</a:t>
            </a:r>
            <a:r>
              <a:rPr lang="en-US" dirty="0">
                <a:solidFill>
                  <a:srgbClr val="0070C0"/>
                </a:solidFill>
              </a:rPr>
              <a:t> </a:t>
            </a:r>
          </a:p>
          <a:p>
            <a:pPr marL="803275" lvl="1" indent="-346075">
              <a:buFont typeface="Wingdings" panose="05000000000000000000" pitchFamily="2" charset="2"/>
              <a:buChar char="ü"/>
            </a:pPr>
            <a:r>
              <a:rPr lang="en-US" dirty="0">
                <a:solidFill>
                  <a:srgbClr val="0070C0"/>
                </a:solidFill>
              </a:rPr>
              <a:t>Recommendations for future IHE specification work is to leverage this process &amp; tooling</a:t>
            </a:r>
          </a:p>
        </p:txBody>
      </p:sp>
      <p:sp>
        <p:nvSpPr>
          <p:cNvPr id="4" name="Footer Placeholder 3">
            <a:extLst>
              <a:ext uri="{FF2B5EF4-FFF2-40B4-BE49-F238E27FC236}">
                <a16:creationId xmlns:a16="http://schemas.microsoft.com/office/drawing/2014/main" id="{5EE93940-65A4-F0E5-CFF9-C75A03D60672}"/>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10</a:t>
            </a:fld>
            <a:endParaRPr lang="en-US" dirty="0"/>
          </a:p>
        </p:txBody>
      </p:sp>
      <p:sp>
        <p:nvSpPr>
          <p:cNvPr id="6" name="Content Placeholder 2">
            <a:extLst>
              <a:ext uri="{FF2B5EF4-FFF2-40B4-BE49-F238E27FC236}">
                <a16:creationId xmlns:a16="http://schemas.microsoft.com/office/drawing/2014/main" id="{4A50B4FB-BE84-D7EA-46BA-1B6C7598961A}"/>
              </a:ext>
            </a:extLst>
          </p:cNvPr>
          <p:cNvSpPr txBox="1">
            <a:spLocks/>
          </p:cNvSpPr>
          <p:nvPr/>
        </p:nvSpPr>
        <p:spPr>
          <a:xfrm>
            <a:off x="838200" y="3611880"/>
            <a:ext cx="10515600" cy="502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rPr>
              <a:t>How would the SDPi 1.0 TF utilize this current IHE approach?</a:t>
            </a:r>
          </a:p>
        </p:txBody>
      </p:sp>
      <p:sp>
        <p:nvSpPr>
          <p:cNvPr id="7" name="Content Placeholder 2">
            <a:extLst>
              <a:ext uri="{FF2B5EF4-FFF2-40B4-BE49-F238E27FC236}">
                <a16:creationId xmlns:a16="http://schemas.microsoft.com/office/drawing/2014/main" id="{62198874-C891-668C-EC17-2E217EFE3ECF}"/>
              </a:ext>
            </a:extLst>
          </p:cNvPr>
          <p:cNvSpPr txBox="1">
            <a:spLocks/>
          </p:cNvSpPr>
          <p:nvPr/>
        </p:nvSpPr>
        <p:spPr>
          <a:xfrm>
            <a:off x="838200" y="4196080"/>
            <a:ext cx="11353800" cy="21996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solidFill>
                  <a:srgbClr val="0070C0"/>
                </a:solidFill>
              </a:rPr>
              <a:t>Resources to review …</a:t>
            </a:r>
          </a:p>
          <a:p>
            <a:pPr lvl="1"/>
            <a:r>
              <a:rPr lang="en-US" sz="2000" dirty="0"/>
              <a:t>IHE publication information / </a:t>
            </a:r>
            <a:r>
              <a:rPr lang="en-US" sz="2000" dirty="0" err="1"/>
              <a:t>github</a:t>
            </a:r>
            <a:r>
              <a:rPr lang="en-US" sz="2000" dirty="0"/>
              <a:t> wiki topics are </a:t>
            </a:r>
            <a:r>
              <a:rPr lang="en-US" sz="2000" dirty="0">
                <a:hlinkClick r:id="rId2"/>
              </a:rPr>
              <a:t>github.com/IHE/publications/wiki</a:t>
            </a:r>
            <a:r>
              <a:rPr lang="en-US" sz="2000" dirty="0"/>
              <a:t>  </a:t>
            </a:r>
          </a:p>
          <a:p>
            <a:pPr lvl="1"/>
            <a:r>
              <a:rPr lang="en-US" sz="2000" dirty="0"/>
              <a:t>The ITI index page is </a:t>
            </a:r>
            <a:r>
              <a:rPr lang="en-US" sz="2000" dirty="0">
                <a:hlinkClick r:id="rId3"/>
              </a:rPr>
              <a:t>profiles.ihe.net/ITI/</a:t>
            </a:r>
            <a:r>
              <a:rPr lang="en-US" sz="2000" dirty="0"/>
              <a:t> </a:t>
            </a:r>
          </a:p>
          <a:p>
            <a:pPr lvl="1"/>
            <a:r>
              <a:rPr lang="en-US" sz="2000" dirty="0"/>
              <a:t>The ITI </a:t>
            </a:r>
            <a:r>
              <a:rPr lang="en-US" sz="2000" dirty="0" err="1"/>
              <a:t>github</a:t>
            </a:r>
            <a:r>
              <a:rPr lang="en-US" sz="2000" dirty="0"/>
              <a:t> repo is </a:t>
            </a:r>
            <a:r>
              <a:rPr lang="en-US" sz="2000" dirty="0">
                <a:hlinkClick r:id="rId4"/>
              </a:rPr>
              <a:t>github.com/IHE/ITI</a:t>
            </a:r>
            <a:r>
              <a:rPr lang="en-US" sz="2000" dirty="0"/>
              <a:t>   </a:t>
            </a:r>
          </a:p>
          <a:p>
            <a:pPr lvl="1"/>
            <a:r>
              <a:rPr lang="en-US" sz="2000" dirty="0"/>
              <a:t>Examples for creating a new repo for a specific supplement for the DEV TF … </a:t>
            </a:r>
          </a:p>
          <a:p>
            <a:pPr lvl="2"/>
            <a:r>
              <a:rPr lang="en-US" sz="1600" dirty="0">
                <a:hlinkClick r:id="rId5"/>
              </a:rPr>
              <a:t>https://github.com/IHE/ITI.mCSD</a:t>
            </a:r>
            <a:r>
              <a:rPr lang="en-US" sz="1600" dirty="0"/>
              <a:t>  (created via IG Publisher – FHIR-based profile)</a:t>
            </a:r>
          </a:p>
          <a:p>
            <a:pPr lvl="2"/>
            <a:r>
              <a:rPr lang="en-US" sz="1600" dirty="0">
                <a:hlinkClick r:id="rId6"/>
              </a:rPr>
              <a:t>https://github.com/IHE/ITI.IUA</a:t>
            </a:r>
            <a:r>
              <a:rPr lang="en-US" sz="1600" dirty="0"/>
              <a:t>  (created using GitHub and Markdown – non-FHIR-based profile)</a:t>
            </a:r>
          </a:p>
          <a:p>
            <a:pPr lvl="1">
              <a:buFont typeface="Wingdings" panose="05000000000000000000" pitchFamily="2" charset="2"/>
              <a:buChar char="§"/>
            </a:pPr>
            <a:endParaRPr lang="en-US" dirty="0">
              <a:solidFill>
                <a:srgbClr val="0070C0"/>
              </a:solidFill>
            </a:endParaRPr>
          </a:p>
        </p:txBody>
      </p:sp>
    </p:spTree>
    <p:extLst>
      <p:ext uri="{BB962C8B-B14F-4D97-AF65-F5344CB8AC3E}">
        <p14:creationId xmlns:p14="http://schemas.microsoft.com/office/powerpoint/2010/main" val="368481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email&#10;&#10;Description automatically generated">
            <a:hlinkClick r:id="rId2"/>
            <a:extLst>
              <a:ext uri="{FF2B5EF4-FFF2-40B4-BE49-F238E27FC236}">
                <a16:creationId xmlns:a16="http://schemas.microsoft.com/office/drawing/2014/main" id="{15608240-D299-637E-27F1-AB109516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992" y="1101203"/>
            <a:ext cx="3908278" cy="2632597"/>
          </a:xfrm>
          <a:prstGeom prst="rect">
            <a:avLst/>
          </a:prstGeom>
          <a:ln w="28575">
            <a:solidFill>
              <a:srgbClr val="0070C0"/>
            </a:solidFill>
          </a:ln>
        </p:spPr>
      </p:pic>
      <p:pic>
        <p:nvPicPr>
          <p:cNvPr id="4" name="Picture 3" descr="Text&#10;&#10;Description automatically generated">
            <a:hlinkClick r:id="rId4"/>
            <a:extLst>
              <a:ext uri="{FF2B5EF4-FFF2-40B4-BE49-F238E27FC236}">
                <a16:creationId xmlns:a16="http://schemas.microsoft.com/office/drawing/2014/main" id="{881D11FA-73AE-F174-FC8D-EF04AEC848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877" y="1419080"/>
            <a:ext cx="7365345" cy="3490972"/>
          </a:xfrm>
          <a:prstGeom prst="rect">
            <a:avLst/>
          </a:prstGeom>
          <a:ln w="19050">
            <a:solidFill>
              <a:srgbClr val="0070C0"/>
            </a:solidFill>
          </a:ln>
        </p:spPr>
      </p:pic>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From Publications Wiki</a:t>
            </a:r>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11</a:t>
            </a:fld>
            <a:endParaRPr lang="en-US" dirty="0"/>
          </a:p>
        </p:txBody>
      </p:sp>
      <p:cxnSp>
        <p:nvCxnSpPr>
          <p:cNvPr id="8" name="Straight Arrow Connector 7">
            <a:extLst>
              <a:ext uri="{FF2B5EF4-FFF2-40B4-BE49-F238E27FC236}">
                <a16:creationId xmlns:a16="http://schemas.microsoft.com/office/drawing/2014/main" id="{37122CD1-D405-265F-54A1-04714D8AFC25}"/>
              </a:ext>
            </a:extLst>
          </p:cNvPr>
          <p:cNvCxnSpPr/>
          <p:nvPr/>
        </p:nvCxnSpPr>
        <p:spPr>
          <a:xfrm flipH="1">
            <a:off x="10661014" y="2816077"/>
            <a:ext cx="75692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C3569F5D-7625-C1CF-20A8-62AC223FF7B4}"/>
              </a:ext>
            </a:extLst>
          </p:cNvPr>
          <p:cNvSpPr/>
          <p:nvPr/>
        </p:nvSpPr>
        <p:spPr>
          <a:xfrm>
            <a:off x="631768" y="3031375"/>
            <a:ext cx="288174" cy="64285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7F9D5901-9403-11C2-C612-00D46BE1AD3F}"/>
              </a:ext>
            </a:extLst>
          </p:cNvPr>
          <p:cNvSpPr/>
          <p:nvPr/>
        </p:nvSpPr>
        <p:spPr>
          <a:xfrm rot="10800000">
            <a:off x="3879761" y="3031375"/>
            <a:ext cx="288174" cy="64285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477B75B-A929-1791-693D-9533643DB9C3}"/>
              </a:ext>
            </a:extLst>
          </p:cNvPr>
          <p:cNvSpPr txBox="1"/>
          <p:nvPr/>
        </p:nvSpPr>
        <p:spPr>
          <a:xfrm>
            <a:off x="4101112" y="3031375"/>
            <a:ext cx="321426" cy="369332"/>
          </a:xfrm>
          <a:prstGeom prst="rect">
            <a:avLst/>
          </a:prstGeom>
          <a:noFill/>
        </p:spPr>
        <p:txBody>
          <a:bodyPr wrap="square" rtlCol="0">
            <a:spAutoFit/>
          </a:bodyPr>
          <a:lstStyle/>
          <a:p>
            <a:r>
              <a:rPr lang="en-US" b="1" dirty="0">
                <a:solidFill>
                  <a:srgbClr val="FF0000"/>
                </a:solidFill>
              </a:rPr>
              <a:t>*</a:t>
            </a:r>
          </a:p>
        </p:txBody>
      </p:sp>
      <p:grpSp>
        <p:nvGrpSpPr>
          <p:cNvPr id="14" name="Group 13">
            <a:extLst>
              <a:ext uri="{FF2B5EF4-FFF2-40B4-BE49-F238E27FC236}">
                <a16:creationId xmlns:a16="http://schemas.microsoft.com/office/drawing/2014/main" id="{9286CE6B-F005-2B60-9B34-E07AF1C25E83}"/>
              </a:ext>
            </a:extLst>
          </p:cNvPr>
          <p:cNvGrpSpPr/>
          <p:nvPr/>
        </p:nvGrpSpPr>
        <p:grpSpPr>
          <a:xfrm>
            <a:off x="838200" y="5254254"/>
            <a:ext cx="9055331" cy="1047930"/>
            <a:chOff x="838200" y="5254254"/>
            <a:chExt cx="9055331" cy="1047930"/>
          </a:xfrm>
        </p:grpSpPr>
        <p:sp>
          <p:nvSpPr>
            <p:cNvPr id="15" name="TextBox 14">
              <a:extLst>
                <a:ext uri="{FF2B5EF4-FFF2-40B4-BE49-F238E27FC236}">
                  <a16:creationId xmlns:a16="http://schemas.microsoft.com/office/drawing/2014/main" id="{E0C41055-BE54-98E1-7F4B-C5E2AA6198E8}"/>
                </a:ext>
              </a:extLst>
            </p:cNvPr>
            <p:cNvSpPr txBox="1"/>
            <p:nvPr/>
          </p:nvSpPr>
          <p:spPr>
            <a:xfrm>
              <a:off x="838200" y="5254254"/>
              <a:ext cx="321426" cy="369332"/>
            </a:xfrm>
            <a:prstGeom prst="rect">
              <a:avLst/>
            </a:prstGeom>
            <a:noFill/>
          </p:spPr>
          <p:txBody>
            <a:bodyPr wrap="square" rtlCol="0">
              <a:spAutoFit/>
            </a:bodyPr>
            <a:lstStyle/>
            <a:p>
              <a:r>
                <a:rPr lang="en-US" b="1" dirty="0">
                  <a:solidFill>
                    <a:srgbClr val="FF0000"/>
                  </a:solidFill>
                </a:rPr>
                <a:t>*</a:t>
              </a:r>
            </a:p>
          </p:txBody>
        </p:sp>
        <p:sp>
          <p:nvSpPr>
            <p:cNvPr id="11" name="TextBox 10">
              <a:extLst>
                <a:ext uri="{FF2B5EF4-FFF2-40B4-BE49-F238E27FC236}">
                  <a16:creationId xmlns:a16="http://schemas.microsoft.com/office/drawing/2014/main" id="{594DDFFD-552B-B3EC-9993-95F2725AEC8F}"/>
                </a:ext>
              </a:extLst>
            </p:cNvPr>
            <p:cNvSpPr txBox="1"/>
            <p:nvPr/>
          </p:nvSpPr>
          <p:spPr>
            <a:xfrm>
              <a:off x="998913" y="5286521"/>
              <a:ext cx="8894618" cy="1015663"/>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rgbClr val="0070C0"/>
                  </a:solidFill>
                </a:rPr>
                <a:t>DEV / Gemini SDC/SDPi Team Responsible for crafting +</a:t>
              </a:r>
            </a:p>
            <a:p>
              <a:pPr marL="285750" indent="-285750">
                <a:buFont typeface="Wingdings" panose="05000000000000000000" pitchFamily="2" charset="2"/>
                <a:buChar char="q"/>
              </a:pPr>
              <a:r>
                <a:rPr lang="en-US" sz="2000" dirty="0">
                  <a:solidFill>
                    <a:srgbClr val="0070C0"/>
                  </a:solidFill>
                </a:rPr>
                <a:t>AsciiDoc-based Content can be easily integrated into IHE </a:t>
              </a:r>
              <a:r>
                <a:rPr lang="en-US" sz="2000" dirty="0" err="1">
                  <a:solidFill>
                    <a:srgbClr val="0070C0"/>
                  </a:solidFill>
                </a:rPr>
                <a:t>github</a:t>
              </a:r>
              <a:r>
                <a:rPr lang="en-US" sz="2000" dirty="0">
                  <a:solidFill>
                    <a:srgbClr val="0070C0"/>
                  </a:solidFill>
                </a:rPr>
                <a:t> repo’s &amp; rendered to ihe.github.io for domain-internal + public comment review</a:t>
              </a:r>
            </a:p>
          </p:txBody>
        </p:sp>
      </p:grpSp>
    </p:spTree>
    <p:extLst>
      <p:ext uri="{BB962C8B-B14F-4D97-AF65-F5344CB8AC3E}">
        <p14:creationId xmlns:p14="http://schemas.microsoft.com/office/powerpoint/2010/main" val="395469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2"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12"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 email&#10;&#10;Description automatically generated">
            <a:hlinkClick r:id="rId2"/>
            <a:extLst>
              <a:ext uri="{FF2B5EF4-FFF2-40B4-BE49-F238E27FC236}">
                <a16:creationId xmlns:a16="http://schemas.microsoft.com/office/drawing/2014/main" id="{49CFA2C6-CF65-228F-08A6-8B74290CA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992" y="1101203"/>
            <a:ext cx="3908278" cy="2632597"/>
          </a:xfrm>
          <a:prstGeom prst="rect">
            <a:avLst/>
          </a:prstGeom>
          <a:ln w="28575">
            <a:solidFill>
              <a:srgbClr val="0070C0"/>
            </a:solidFill>
          </a:ln>
        </p:spPr>
      </p:pic>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From Publications Wiki</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a:xfrm>
            <a:off x="838199" y="1101203"/>
            <a:ext cx="6820594" cy="1356494"/>
          </a:xfrm>
        </p:spPr>
        <p:txBody>
          <a:bodyPr>
            <a:normAutofit fontScale="92500" lnSpcReduction="20000"/>
          </a:bodyPr>
          <a:lstStyle/>
          <a:p>
            <a:pPr marL="0" indent="0">
              <a:buNone/>
            </a:pPr>
            <a:r>
              <a:rPr lang="en-US" sz="2200" b="1" u="sng" dirty="0">
                <a:solidFill>
                  <a:srgbClr val="0070C0"/>
                </a:solidFill>
                <a:hlinkClick r:id="rId4"/>
              </a:rPr>
              <a:t>Long-form / Short-form</a:t>
            </a:r>
            <a:endParaRPr lang="en-US" sz="2200" b="1" u="sng" dirty="0">
              <a:solidFill>
                <a:srgbClr val="0070C0"/>
              </a:solidFill>
            </a:endParaRPr>
          </a:p>
          <a:p>
            <a:pPr marL="687388" lvl="1" indent="-457200">
              <a:buFont typeface="Wingdings" panose="05000000000000000000" pitchFamily="2" charset="2"/>
              <a:buChar char="ü"/>
            </a:pPr>
            <a:r>
              <a:rPr lang="en-US" sz="1900" dirty="0">
                <a:solidFill>
                  <a:srgbClr val="0070C0"/>
                </a:solidFill>
              </a:rPr>
              <a:t>Long-form = IHE “Classic” Documents (published as a single HTML page)</a:t>
            </a:r>
          </a:p>
          <a:p>
            <a:pPr marL="687388" lvl="1" indent="-457200">
              <a:buFont typeface="Wingdings" panose="05000000000000000000" pitchFamily="2" charset="2"/>
              <a:buChar char="ü"/>
            </a:pPr>
            <a:r>
              <a:rPr lang="en-US" sz="1900" b="1" dirty="0">
                <a:solidFill>
                  <a:srgbClr val="0070C0"/>
                </a:solidFill>
              </a:rPr>
              <a:t>SDPi</a:t>
            </a:r>
            <a:r>
              <a:rPr lang="en-US" sz="1900" b="1" i="1" dirty="0">
                <a:solidFill>
                  <a:srgbClr val="0070C0"/>
                </a:solidFill>
              </a:rPr>
              <a:t> – Short-form only </a:t>
            </a:r>
            <a:r>
              <a:rPr lang="en-US" sz="1900" i="1" dirty="0">
                <a:solidFill>
                  <a:srgbClr val="0070C0"/>
                </a:solidFill>
              </a:rPr>
              <a:t>(file granularity? … see next)</a:t>
            </a:r>
          </a:p>
          <a:p>
            <a:pPr marL="687388" lvl="1" indent="-457200">
              <a:buFont typeface="Wingdings" panose="05000000000000000000" pitchFamily="2" charset="2"/>
              <a:buChar char="ü"/>
            </a:pPr>
            <a:r>
              <a:rPr lang="en-US" sz="1900" b="1" i="1" dirty="0">
                <a:solidFill>
                  <a:srgbClr val="0070C0"/>
                </a:solidFill>
              </a:rPr>
              <a:t>IHE DEV TF 2022 Edition?</a:t>
            </a:r>
            <a:r>
              <a:rPr lang="en-US" sz="1900" i="1" dirty="0">
                <a:solidFill>
                  <a:srgbClr val="0070C0"/>
                </a:solidFill>
              </a:rPr>
              <a:t>  (use AsciiDoc … easier future </a:t>
            </a:r>
            <a:r>
              <a:rPr lang="en-US" sz="1900" i="1" dirty="0" err="1">
                <a:solidFill>
                  <a:srgbClr val="0070C0"/>
                </a:solidFill>
              </a:rPr>
              <a:t>integ</a:t>
            </a:r>
            <a:r>
              <a:rPr lang="en-US" sz="1900" i="1" dirty="0">
                <a:solidFill>
                  <a:srgbClr val="0070C0"/>
                </a:solidFill>
              </a:rPr>
              <a:t>.)</a:t>
            </a:r>
            <a:endParaRPr lang="en-US" sz="1900" b="1" dirty="0">
              <a:solidFill>
                <a:srgbClr val="0070C0"/>
              </a:solidFill>
            </a:endParaRPr>
          </a:p>
          <a:p>
            <a:pPr marL="687388" lvl="1" indent="-457200">
              <a:buFont typeface="Wingdings" panose="05000000000000000000" pitchFamily="2" charset="2"/>
              <a:buChar char="ü"/>
            </a:pPr>
            <a:endParaRPr lang="en-US" sz="1800" dirty="0">
              <a:solidFill>
                <a:srgbClr val="0070C0"/>
              </a:solidFill>
            </a:endParaRPr>
          </a:p>
        </p:txBody>
      </p:sp>
      <p:sp>
        <p:nvSpPr>
          <p:cNvPr id="4" name="Footer Placeholder 3">
            <a:extLst>
              <a:ext uri="{FF2B5EF4-FFF2-40B4-BE49-F238E27FC236}">
                <a16:creationId xmlns:a16="http://schemas.microsoft.com/office/drawing/2014/main" id="{5EE93940-65A4-F0E5-CFF9-C75A03D60672}"/>
              </a:ext>
            </a:extLst>
          </p:cNvPr>
          <p:cNvSpPr>
            <a:spLocks noGrp="1"/>
          </p:cNvSpPr>
          <p:nvPr>
            <p:ph type="ftr" sz="quarter" idx="11"/>
          </p:nvPr>
        </p:nvSpPr>
        <p:spPr/>
        <p:txBody>
          <a:bodyPr/>
          <a:lstStyle/>
          <a:p>
            <a:r>
              <a:rPr lang="en-US" dirty="0"/>
              <a:t>Gemini SES MDI SDPi+FHIR Project</a:t>
            </a:r>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12</a:t>
            </a:fld>
            <a:endParaRPr lang="en-US" dirty="0"/>
          </a:p>
        </p:txBody>
      </p:sp>
      <p:cxnSp>
        <p:nvCxnSpPr>
          <p:cNvPr id="8" name="Straight Arrow Connector 7">
            <a:extLst>
              <a:ext uri="{FF2B5EF4-FFF2-40B4-BE49-F238E27FC236}">
                <a16:creationId xmlns:a16="http://schemas.microsoft.com/office/drawing/2014/main" id="{E79754A0-5E61-78CF-0859-AD61B0264C59}"/>
              </a:ext>
            </a:extLst>
          </p:cNvPr>
          <p:cNvCxnSpPr/>
          <p:nvPr/>
        </p:nvCxnSpPr>
        <p:spPr>
          <a:xfrm flipH="1">
            <a:off x="10661014" y="2804891"/>
            <a:ext cx="75692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F06B695-3666-107E-C850-8EA02EC33566}"/>
              </a:ext>
            </a:extLst>
          </p:cNvPr>
          <p:cNvSpPr txBox="1">
            <a:spLocks/>
          </p:cNvSpPr>
          <p:nvPr/>
        </p:nvSpPr>
        <p:spPr>
          <a:xfrm>
            <a:off x="838200" y="2831808"/>
            <a:ext cx="7075516" cy="369197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u="sng" dirty="0">
                <a:solidFill>
                  <a:srgbClr val="0070C0"/>
                </a:solidFill>
              </a:rPr>
              <a:t>Markdown &amp; GitHub Integration </a:t>
            </a:r>
          </a:p>
          <a:p>
            <a:pPr marL="687388" lvl="1" indent="-457200">
              <a:buFont typeface="Wingdings" panose="05000000000000000000" pitchFamily="2" charset="2"/>
              <a:buChar char="ü"/>
            </a:pPr>
            <a:r>
              <a:rPr lang="en-US" sz="2100" i="1" dirty="0">
                <a:solidFill>
                  <a:srgbClr val="0070C0"/>
                </a:solidFill>
                <a:hlinkClick r:id="rId5"/>
              </a:rPr>
              <a:t>Markdown</a:t>
            </a:r>
            <a:r>
              <a:rPr lang="en-US" sz="2100" i="1" dirty="0">
                <a:solidFill>
                  <a:srgbClr val="0070C0"/>
                </a:solidFill>
              </a:rPr>
              <a:t> &amp; </a:t>
            </a:r>
            <a:r>
              <a:rPr lang="en-US" sz="2100" i="1" dirty="0">
                <a:solidFill>
                  <a:srgbClr val="0070C0"/>
                </a:solidFill>
                <a:hlinkClick r:id="rId6"/>
              </a:rPr>
              <a:t>Github</a:t>
            </a:r>
            <a:r>
              <a:rPr lang="en-US" sz="2100" i="1" dirty="0">
                <a:solidFill>
                  <a:srgbClr val="0070C0"/>
                </a:solidFill>
              </a:rPr>
              <a:t> </a:t>
            </a:r>
            <a:r>
              <a:rPr lang="en-US" sz="2100" dirty="0">
                <a:solidFill>
                  <a:srgbClr val="0070C0"/>
                </a:solidFill>
              </a:rPr>
              <a:t>vs. Word &amp; Google Drive </a:t>
            </a:r>
          </a:p>
          <a:p>
            <a:pPr marL="687388" lvl="1" indent="-457200">
              <a:buFont typeface="Wingdings" panose="05000000000000000000" pitchFamily="2" charset="2"/>
              <a:buChar char="ü"/>
            </a:pPr>
            <a:r>
              <a:rPr lang="en-US" sz="2100" dirty="0">
                <a:solidFill>
                  <a:srgbClr val="0070C0"/>
                </a:solidFill>
              </a:rPr>
              <a:t>Repo Name:  </a:t>
            </a:r>
            <a:r>
              <a:rPr lang="en-US" sz="2100" dirty="0" err="1">
                <a:solidFill>
                  <a:srgbClr val="0070C0"/>
                </a:solidFill>
              </a:rPr>
              <a:t>DEV.SDPi</a:t>
            </a:r>
            <a:r>
              <a:rPr lang="en-US" sz="2100" dirty="0">
                <a:solidFill>
                  <a:srgbClr val="0070C0"/>
                </a:solidFill>
              </a:rPr>
              <a:t> or </a:t>
            </a:r>
            <a:r>
              <a:rPr lang="en-US" sz="2100" dirty="0" err="1">
                <a:solidFill>
                  <a:srgbClr val="0070C0"/>
                </a:solidFill>
              </a:rPr>
              <a:t>DEV.SDPi</a:t>
            </a:r>
            <a:r>
              <a:rPr lang="en-US" sz="2100" dirty="0">
                <a:solidFill>
                  <a:srgbClr val="0070C0"/>
                </a:solidFill>
              </a:rPr>
              <a:t>-P (refactor </a:t>
            </a:r>
            <a:r>
              <a:rPr lang="en-US" sz="2100" dirty="0" err="1">
                <a:solidFill>
                  <a:srgbClr val="0070C0"/>
                </a:solidFill>
              </a:rPr>
              <a:t>sdpi-fhir</a:t>
            </a:r>
            <a:r>
              <a:rPr lang="en-US" sz="2100" dirty="0">
                <a:solidFill>
                  <a:srgbClr val="0070C0"/>
                </a:solidFill>
              </a:rPr>
              <a:t> for now)</a:t>
            </a:r>
          </a:p>
          <a:p>
            <a:pPr marL="687388" lvl="1" indent="-457200">
              <a:buFont typeface="Wingdings" panose="05000000000000000000" pitchFamily="2" charset="2"/>
              <a:buChar char="ü"/>
            </a:pPr>
            <a:r>
              <a:rPr lang="en-US" sz="2100" dirty="0">
                <a:solidFill>
                  <a:srgbClr val="0070C0"/>
                </a:solidFill>
              </a:rPr>
              <a:t>Publish repo to “Github Pages” (</a:t>
            </a:r>
            <a:r>
              <a:rPr lang="en-US" sz="2100" dirty="0">
                <a:solidFill>
                  <a:srgbClr val="0070C0"/>
                </a:solidFill>
                <a:hlinkClick r:id="rId7"/>
              </a:rPr>
              <a:t>ihe.github.io/</a:t>
            </a:r>
            <a:r>
              <a:rPr lang="en-US" sz="2100" dirty="0">
                <a:solidFill>
                  <a:srgbClr val="0070C0"/>
                </a:solidFill>
              </a:rPr>
              <a:t>) </a:t>
            </a:r>
          </a:p>
          <a:p>
            <a:pPr marL="687388" lvl="1" indent="-457200">
              <a:buFont typeface="Wingdings" panose="05000000000000000000" pitchFamily="2" charset="2"/>
              <a:buChar char="ü"/>
            </a:pPr>
            <a:r>
              <a:rPr lang="en-US" sz="2100" dirty="0">
                <a:solidFill>
                  <a:srgbClr val="0070C0"/>
                </a:solidFill>
              </a:rPr>
              <a:t>Handcraft markdown content in GitHub Editor (can use markdown WYSIWYG editor but …)</a:t>
            </a:r>
          </a:p>
          <a:p>
            <a:pPr marL="687388" lvl="1" indent="-457200">
              <a:buFont typeface="Wingdings" panose="05000000000000000000" pitchFamily="2" charset="2"/>
              <a:buChar char="ü"/>
            </a:pPr>
            <a:r>
              <a:rPr lang="en-US" sz="2100" dirty="0">
                <a:solidFill>
                  <a:srgbClr val="0070C0"/>
                </a:solidFill>
              </a:rPr>
              <a:t>Markdown </a:t>
            </a:r>
            <a:r>
              <a:rPr lang="en-US" sz="2100" dirty="0">
                <a:solidFill>
                  <a:srgbClr val="0070C0"/>
                </a:solidFill>
                <a:sym typeface="Wingdings" panose="05000000000000000000" pitchFamily="2" charset="2"/>
              </a:rPr>
              <a:t> HTML via PanDoc</a:t>
            </a:r>
          </a:p>
          <a:p>
            <a:pPr marL="1144588" lvl="3" indent="0">
              <a:buNone/>
            </a:pPr>
            <a:r>
              <a:rPr lang="en-US" sz="2100" dirty="0">
                <a:solidFill>
                  <a:srgbClr val="0070C0"/>
                </a:solidFill>
                <a:sym typeface="Wingdings" panose="05000000000000000000" pitchFamily="2" charset="2"/>
              </a:rPr>
              <a:t>Note:  </a:t>
            </a:r>
            <a:r>
              <a:rPr lang="en-US" sz="2100" i="1" dirty="0">
                <a:solidFill>
                  <a:srgbClr val="0070C0"/>
                </a:solidFill>
                <a:sym typeface="Wingdings" panose="05000000000000000000" pitchFamily="2" charset="2"/>
              </a:rPr>
              <a:t>PanDoc supports AsciiDoc as well </a:t>
            </a:r>
          </a:p>
          <a:p>
            <a:pPr marL="687388" lvl="1" indent="-457200">
              <a:buFont typeface="Wingdings" panose="05000000000000000000" pitchFamily="2" charset="2"/>
              <a:buChar char="ü"/>
            </a:pPr>
            <a:endParaRPr lang="en-US" sz="2100" dirty="0">
              <a:solidFill>
                <a:srgbClr val="0070C0"/>
              </a:solidFill>
              <a:sym typeface="Wingdings" panose="05000000000000000000" pitchFamily="2" charset="2"/>
            </a:endParaRPr>
          </a:p>
          <a:p>
            <a:pPr marL="687388" lvl="1" indent="-457200">
              <a:buFont typeface="Wingdings" panose="05000000000000000000" pitchFamily="2" charset="2"/>
              <a:buChar char="ü"/>
            </a:pPr>
            <a:endParaRPr lang="en-US" sz="2100" dirty="0">
              <a:solidFill>
                <a:srgbClr val="0070C0"/>
              </a:solidFill>
              <a:sym typeface="Wingdings" panose="05000000000000000000" pitchFamily="2" charset="2"/>
            </a:endParaRPr>
          </a:p>
          <a:p>
            <a:pPr marL="687388" lvl="1" indent="-457200">
              <a:buFont typeface="Wingdings" panose="05000000000000000000" pitchFamily="2" charset="2"/>
              <a:buChar char="ü"/>
            </a:pPr>
            <a:endParaRPr lang="en-US" sz="2100" dirty="0">
              <a:solidFill>
                <a:srgbClr val="0070C0"/>
              </a:solidFill>
              <a:sym typeface="Wingdings" panose="05000000000000000000" pitchFamily="2" charset="2"/>
            </a:endParaRPr>
          </a:p>
          <a:p>
            <a:pPr marL="687388" lvl="1" indent="-457200">
              <a:buFont typeface="Wingdings" panose="05000000000000000000" pitchFamily="2" charset="2"/>
              <a:buChar char="ü"/>
            </a:pPr>
            <a:endParaRPr lang="en-US" sz="2100" dirty="0">
              <a:solidFill>
                <a:srgbClr val="0070C0"/>
              </a:solidFill>
              <a:sym typeface="Wingdings" panose="05000000000000000000" pitchFamily="2" charset="2"/>
            </a:endParaRPr>
          </a:p>
          <a:p>
            <a:pPr marL="687388" lvl="1" indent="-457200">
              <a:buFont typeface="Wingdings" panose="05000000000000000000" pitchFamily="2" charset="2"/>
              <a:buChar char="ü"/>
            </a:pPr>
            <a:r>
              <a:rPr lang="en-US" sz="2100" dirty="0">
                <a:solidFill>
                  <a:srgbClr val="0070C0"/>
                </a:solidFill>
                <a:sym typeface="Wingdings" panose="05000000000000000000" pitchFamily="2" charset="2"/>
              </a:rPr>
              <a:t>Pre-pub review @ </a:t>
            </a:r>
            <a:r>
              <a:rPr lang="en-US" sz="2100" b="0" i="0" u="sng" dirty="0">
                <a:effectLst/>
                <a:latin typeface="-apple-system"/>
                <a:hlinkClick r:id="rId8"/>
              </a:rPr>
              <a:t>ihe.github.io/publications</a:t>
            </a:r>
            <a:r>
              <a:rPr lang="en-US" sz="2100" b="0" i="0" u="sng" dirty="0">
                <a:solidFill>
                  <a:srgbClr val="0070C0"/>
                </a:solidFill>
                <a:effectLst/>
                <a:latin typeface="-apple-system"/>
                <a:sym typeface="Wingdings" panose="05000000000000000000" pitchFamily="2" charset="2"/>
              </a:rPr>
              <a:t>  (via repo “Pages”)</a:t>
            </a:r>
          </a:p>
          <a:p>
            <a:pPr marL="687388" lvl="1" indent="-457200">
              <a:buFont typeface="Wingdings" panose="05000000000000000000" pitchFamily="2" charset="2"/>
              <a:buChar char="ü"/>
            </a:pPr>
            <a:r>
              <a:rPr lang="en-US" sz="2100" dirty="0">
                <a:solidFill>
                  <a:srgbClr val="0070C0"/>
                </a:solidFill>
              </a:rPr>
              <a:t>Published via FileZilla to </a:t>
            </a:r>
            <a:r>
              <a:rPr lang="en-US" sz="2100" dirty="0">
                <a:solidFill>
                  <a:srgbClr val="0070C0"/>
                </a:solidFill>
                <a:hlinkClick r:id="rId9"/>
              </a:rPr>
              <a:t>profiles.ihe.net/</a:t>
            </a:r>
            <a:r>
              <a:rPr lang="en-US" sz="2100" dirty="0">
                <a:solidFill>
                  <a:srgbClr val="0070C0"/>
                </a:solidFill>
              </a:rPr>
              <a:t> </a:t>
            </a:r>
          </a:p>
        </p:txBody>
      </p:sp>
      <p:sp>
        <p:nvSpPr>
          <p:cNvPr id="12" name="TextBox 11">
            <a:extLst>
              <a:ext uri="{FF2B5EF4-FFF2-40B4-BE49-F238E27FC236}">
                <a16:creationId xmlns:a16="http://schemas.microsoft.com/office/drawing/2014/main" id="{F4E15A62-7D9A-CF11-3A7A-75A8A800EB4B}"/>
              </a:ext>
            </a:extLst>
          </p:cNvPr>
          <p:cNvSpPr txBox="1"/>
          <p:nvPr/>
        </p:nvSpPr>
        <p:spPr>
          <a:xfrm>
            <a:off x="4560643" y="4925800"/>
            <a:ext cx="7540485" cy="830997"/>
          </a:xfrm>
          <a:prstGeom prst="rect">
            <a:avLst/>
          </a:prstGeom>
          <a:noFill/>
          <a:ln>
            <a:solidFill>
              <a:srgbClr val="0070C0"/>
            </a:solidFill>
          </a:ln>
        </p:spPr>
        <p:txBody>
          <a:bodyPr wrap="square">
            <a:spAutoFit/>
          </a:bodyPr>
          <a:lstStyle/>
          <a:p>
            <a:r>
              <a:rPr lang="en-US" sz="1600" dirty="0" err="1"/>
              <a:t>pandoc</a:t>
            </a:r>
            <a:r>
              <a:rPr lang="en-US" sz="1600" dirty="0"/>
              <a:t> -r </a:t>
            </a:r>
            <a:r>
              <a:rPr lang="en-US" sz="1600" dirty="0" err="1"/>
              <a:t>gfm</a:t>
            </a:r>
            <a:r>
              <a:rPr lang="en-US" sz="1600" dirty="0"/>
              <a:t> --template=https://github.com/IHE/publications/wiki/ihe_template.html --metadata title="HIE-Whitepaper" --metadata path-prefix="../../" -w html -o index.html README.md</a:t>
            </a:r>
          </a:p>
        </p:txBody>
      </p:sp>
    </p:spTree>
    <p:extLst>
      <p:ext uri="{BB962C8B-B14F-4D97-AF65-F5344CB8AC3E}">
        <p14:creationId xmlns:p14="http://schemas.microsoft.com/office/powerpoint/2010/main" val="27637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grpId="0" nodeType="afterEffect">
                                  <p:stCondLst>
                                    <p:cond delay="50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From Publications Wiki</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a:xfrm>
            <a:off x="838200" y="1136453"/>
            <a:ext cx="6852920" cy="1062990"/>
          </a:xfrm>
        </p:spPr>
        <p:txBody>
          <a:bodyPr>
            <a:normAutofit fontScale="70000" lnSpcReduction="20000"/>
          </a:bodyPr>
          <a:lstStyle/>
          <a:p>
            <a:pPr marL="0" indent="0">
              <a:buNone/>
            </a:pPr>
            <a:r>
              <a:rPr lang="en-US" b="1" u="sng" dirty="0">
                <a:solidFill>
                  <a:srgbClr val="0070C0"/>
                </a:solidFill>
                <a:hlinkClick r:id="rId2"/>
              </a:rPr>
              <a:t>Publication Layout</a:t>
            </a:r>
            <a:endParaRPr lang="en-US" b="1" u="sng" dirty="0">
              <a:solidFill>
                <a:srgbClr val="0070C0"/>
              </a:solidFill>
            </a:endParaRPr>
          </a:p>
          <a:p>
            <a:pPr marL="914400" lvl="1" indent="-457200">
              <a:buFont typeface="Wingdings" panose="05000000000000000000" pitchFamily="2" charset="2"/>
              <a:buChar char="ü"/>
            </a:pPr>
            <a:r>
              <a:rPr lang="en-US" sz="2600" dirty="0">
                <a:solidFill>
                  <a:srgbClr val="0070C0"/>
                </a:solidFill>
              </a:rPr>
              <a:t>Provides folder structure @ profiles.ihe.net</a:t>
            </a:r>
          </a:p>
          <a:p>
            <a:pPr marL="914400" lvl="1" indent="-457200">
              <a:buFont typeface="Wingdings" panose="05000000000000000000" pitchFamily="2" charset="2"/>
              <a:buChar char="ü"/>
            </a:pPr>
            <a:r>
              <a:rPr lang="en-US" sz="2600" dirty="0">
                <a:solidFill>
                  <a:srgbClr val="0070C0"/>
                </a:solidFill>
              </a:rPr>
              <a:t>TF Volumes + Supplements + Papers + non-domain specific </a:t>
            </a:r>
            <a:r>
              <a:rPr lang="en-US" sz="2600" dirty="0">
                <a:solidFill>
                  <a:srgbClr val="0070C0"/>
                </a:solidFill>
                <a:hlinkClick r:id="rId3"/>
              </a:rPr>
              <a:t>profiles.ihe.net/</a:t>
            </a:r>
            <a:r>
              <a:rPr lang="en-US" sz="2600" dirty="0" err="1">
                <a:solidFill>
                  <a:srgbClr val="0070C0"/>
                </a:solidFill>
                <a:hlinkClick r:id="rId3"/>
              </a:rPr>
              <a:t>GeneralIntro</a:t>
            </a:r>
            <a:r>
              <a:rPr lang="en-US" sz="2600" dirty="0">
                <a:solidFill>
                  <a:srgbClr val="0070C0"/>
                </a:solidFill>
              </a:rPr>
              <a:t>  </a:t>
            </a:r>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13</a:t>
            </a:fld>
            <a:endParaRPr lang="en-US" dirty="0"/>
          </a:p>
        </p:txBody>
      </p:sp>
      <p:sp>
        <p:nvSpPr>
          <p:cNvPr id="9" name="TextBox 8">
            <a:extLst>
              <a:ext uri="{FF2B5EF4-FFF2-40B4-BE49-F238E27FC236}">
                <a16:creationId xmlns:a16="http://schemas.microsoft.com/office/drawing/2014/main" id="{B8864FDF-5969-C330-B407-B5B5A4CBDD63}"/>
              </a:ext>
            </a:extLst>
          </p:cNvPr>
          <p:cNvSpPr txBox="1"/>
          <p:nvPr/>
        </p:nvSpPr>
        <p:spPr>
          <a:xfrm>
            <a:off x="184467" y="6518373"/>
            <a:ext cx="5335270" cy="307777"/>
          </a:xfrm>
          <a:prstGeom prst="rect">
            <a:avLst/>
          </a:prstGeom>
          <a:noFill/>
        </p:spPr>
        <p:txBody>
          <a:bodyPr wrap="square">
            <a:spAutoFit/>
          </a:bodyPr>
          <a:lstStyle/>
          <a:p>
            <a:r>
              <a:rPr lang="en-US" sz="1400" dirty="0"/>
              <a:t>Source: </a:t>
            </a:r>
            <a:r>
              <a:rPr lang="en-US" sz="1400" dirty="0">
                <a:hlinkClick r:id="rId4"/>
              </a:rPr>
              <a:t>github.com/IHE/publications/wiki</a:t>
            </a:r>
            <a:r>
              <a:rPr lang="en-US" sz="1400" dirty="0"/>
              <a:t>   (drafted by John </a:t>
            </a:r>
            <a:r>
              <a:rPr lang="en-US" sz="1400" dirty="0" err="1"/>
              <a:t>Moehrke</a:t>
            </a:r>
            <a:r>
              <a:rPr lang="en-US" sz="1400" dirty="0"/>
              <a:t>)</a:t>
            </a:r>
          </a:p>
        </p:txBody>
      </p:sp>
      <p:pic>
        <p:nvPicPr>
          <p:cNvPr id="11" name="Picture 10" descr="Graphical user interface, text, email&#10;&#10;Description automatically generated">
            <a:hlinkClick r:id="rId4"/>
            <a:extLst>
              <a:ext uri="{FF2B5EF4-FFF2-40B4-BE49-F238E27FC236}">
                <a16:creationId xmlns:a16="http://schemas.microsoft.com/office/drawing/2014/main" id="{B7A81245-A8EE-B511-A936-7214BCE0F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7992" y="1101203"/>
            <a:ext cx="3908278" cy="2632597"/>
          </a:xfrm>
          <a:prstGeom prst="rect">
            <a:avLst/>
          </a:prstGeom>
          <a:ln w="28575">
            <a:solidFill>
              <a:srgbClr val="0070C0"/>
            </a:solidFill>
          </a:ln>
        </p:spPr>
      </p:pic>
      <p:cxnSp>
        <p:nvCxnSpPr>
          <p:cNvPr id="13" name="Straight Arrow Connector 12">
            <a:extLst>
              <a:ext uri="{FF2B5EF4-FFF2-40B4-BE49-F238E27FC236}">
                <a16:creationId xmlns:a16="http://schemas.microsoft.com/office/drawing/2014/main" id="{5BA3881C-1A48-37E3-0DDF-22472111B3C1}"/>
              </a:ext>
            </a:extLst>
          </p:cNvPr>
          <p:cNvCxnSpPr/>
          <p:nvPr/>
        </p:nvCxnSpPr>
        <p:spPr>
          <a:xfrm flipH="1">
            <a:off x="9077960" y="2433320"/>
            <a:ext cx="75692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27142A3B-592C-192A-5F3F-D9E7A8B43325}"/>
              </a:ext>
            </a:extLst>
          </p:cNvPr>
          <p:cNvSpPr txBox="1">
            <a:spLocks/>
          </p:cNvSpPr>
          <p:nvPr/>
        </p:nvSpPr>
        <p:spPr>
          <a:xfrm>
            <a:off x="838200" y="2291362"/>
            <a:ext cx="6852920" cy="4227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solidFill>
                  <a:srgbClr val="0070C0"/>
                </a:solidFill>
                <a:hlinkClick r:id="rId6"/>
              </a:rPr>
              <a:t>Authoring UML Diagrams</a:t>
            </a:r>
            <a:endParaRPr lang="en-US" sz="2000" b="1" u="sng" dirty="0">
              <a:solidFill>
                <a:srgbClr val="0070C0"/>
              </a:solidFill>
            </a:endParaRPr>
          </a:p>
          <a:p>
            <a:pPr marL="914400" lvl="1" indent="-457200">
              <a:buFont typeface="Wingdings" panose="05000000000000000000" pitchFamily="2" charset="2"/>
              <a:buChar char="ü"/>
            </a:pPr>
            <a:r>
              <a:rPr lang="en-US" sz="1800" dirty="0">
                <a:solidFill>
                  <a:srgbClr val="0070C0"/>
                </a:solidFill>
              </a:rPr>
              <a:t>Use </a:t>
            </a:r>
            <a:r>
              <a:rPr lang="en-US" sz="1800" dirty="0">
                <a:solidFill>
                  <a:srgbClr val="0070C0"/>
                </a:solidFill>
                <a:hlinkClick r:id="rId7"/>
              </a:rPr>
              <a:t>PlantUML</a:t>
            </a:r>
            <a:r>
              <a:rPr lang="en-US" sz="1800" dirty="0">
                <a:solidFill>
                  <a:srgbClr val="0070C0"/>
                </a:solidFill>
              </a:rPr>
              <a:t> (.</a:t>
            </a:r>
            <a:r>
              <a:rPr lang="en-US" sz="1800" dirty="0" err="1">
                <a:solidFill>
                  <a:srgbClr val="0070C0"/>
                </a:solidFill>
              </a:rPr>
              <a:t>pu</a:t>
            </a:r>
            <a:r>
              <a:rPr lang="en-US" sz="1800" dirty="0">
                <a:solidFill>
                  <a:srgbClr val="0070C0"/>
                </a:solidFill>
              </a:rPr>
              <a:t> / .</a:t>
            </a:r>
            <a:r>
              <a:rPr lang="en-US" sz="1800" dirty="0" err="1">
                <a:solidFill>
                  <a:srgbClr val="0070C0"/>
                </a:solidFill>
              </a:rPr>
              <a:t>plantuml</a:t>
            </a:r>
            <a:r>
              <a:rPr lang="en-US" sz="1800" dirty="0">
                <a:solidFill>
                  <a:srgbClr val="0070C0"/>
                </a:solidFill>
              </a:rPr>
              <a:t>) </a:t>
            </a:r>
          </a:p>
          <a:p>
            <a:pPr marL="914400" lvl="1" indent="-457200">
              <a:buFont typeface="Wingdings" panose="05000000000000000000" pitchFamily="2" charset="2"/>
              <a:buChar char="ü"/>
            </a:pPr>
            <a:r>
              <a:rPr lang="en-US" sz="1800" dirty="0">
                <a:solidFill>
                  <a:srgbClr val="0070C0"/>
                </a:solidFill>
              </a:rPr>
              <a:t>Include a link to the .</a:t>
            </a:r>
            <a:r>
              <a:rPr lang="en-US" sz="1800" dirty="0" err="1">
                <a:solidFill>
                  <a:srgbClr val="0070C0"/>
                </a:solidFill>
              </a:rPr>
              <a:t>pu</a:t>
            </a:r>
            <a:r>
              <a:rPr lang="en-US" sz="1800" dirty="0">
                <a:solidFill>
                  <a:srgbClr val="0070C0"/>
                </a:solidFill>
              </a:rPr>
              <a:t> file next to the diagram</a:t>
            </a:r>
          </a:p>
          <a:p>
            <a:pPr marL="1371600" lvl="2" indent="-457200">
              <a:buFont typeface="Wingdings" panose="05000000000000000000" pitchFamily="2" charset="2"/>
              <a:buChar char="ü"/>
            </a:pPr>
            <a:r>
              <a:rPr lang="en-US" sz="1400" dirty="0">
                <a:solidFill>
                  <a:srgbClr val="0070C0"/>
                </a:solidFill>
              </a:rPr>
              <a:t>Note:  auto rendering not currently supported – given potential risk of variation after publication with changes in underlying infrastructure</a:t>
            </a:r>
          </a:p>
          <a:p>
            <a:pPr marL="914400" lvl="1" indent="-457200">
              <a:buFont typeface="Wingdings" panose="05000000000000000000" pitchFamily="2" charset="2"/>
              <a:buChar char="ü"/>
            </a:pPr>
            <a:r>
              <a:rPr lang="en-US" sz="1800" dirty="0">
                <a:solidFill>
                  <a:srgbClr val="0070C0"/>
                </a:solidFill>
              </a:rPr>
              <a:t>File naming:  </a:t>
            </a:r>
          </a:p>
          <a:p>
            <a:pPr marL="1374775" lvl="2">
              <a:buFont typeface="Wingdings" panose="05000000000000000000" pitchFamily="2" charset="2"/>
              <a:buChar char="§"/>
            </a:pPr>
            <a:r>
              <a:rPr lang="en-US" sz="1800" dirty="0">
                <a:solidFill>
                  <a:srgbClr val="0070C0"/>
                </a:solidFill>
              </a:rPr>
              <a:t>Figure 8.6.4-2 (per IHE naming conventions)</a:t>
            </a:r>
          </a:p>
          <a:p>
            <a:pPr marL="1374775" lvl="2">
              <a:buFont typeface="Wingdings" panose="05000000000000000000" pitchFamily="2" charset="2"/>
              <a:buChar char="§"/>
            </a:pPr>
            <a:r>
              <a:rPr lang="en-US" sz="1800" dirty="0">
                <a:solidFill>
                  <a:srgbClr val="0070C0"/>
                </a:solidFill>
              </a:rPr>
              <a:t>media/Figure_8.6.4-3.png &amp; media/Figure_8.6.4-3.pu</a:t>
            </a:r>
          </a:p>
          <a:p>
            <a:pPr marL="914400" indent="-517525">
              <a:buFont typeface="Wingdings" panose="05000000000000000000" pitchFamily="2" charset="2"/>
              <a:buChar char="ü"/>
            </a:pPr>
            <a:r>
              <a:rPr lang="en-US" sz="1800" dirty="0" err="1">
                <a:solidFill>
                  <a:srgbClr val="0070C0"/>
                </a:solidFill>
              </a:rPr>
              <a:t>IGPublisher</a:t>
            </a:r>
            <a:r>
              <a:rPr lang="en-US" sz="1800" dirty="0">
                <a:solidFill>
                  <a:srgbClr val="0070C0"/>
                </a:solidFill>
              </a:rPr>
              <a:t> – Call for SVG image …</a:t>
            </a:r>
          </a:p>
          <a:p>
            <a:pPr marL="914400" indent="-517525">
              <a:buFont typeface="Wingdings" panose="05000000000000000000" pitchFamily="2" charset="2"/>
              <a:buChar char="ü"/>
            </a:pPr>
            <a:r>
              <a:rPr lang="en-US" sz="1800" dirty="0">
                <a:solidFill>
                  <a:srgbClr val="0070C0"/>
                </a:solidFill>
              </a:rPr>
              <a:t>HTML Example   </a:t>
            </a:r>
            <a:r>
              <a:rPr lang="en-US" sz="1800" dirty="0">
                <a:solidFill>
                  <a:srgbClr val="0070C0"/>
                </a:solidFill>
                <a:sym typeface="Wingdings" panose="05000000000000000000" pitchFamily="2" charset="2"/>
              </a:rPr>
              <a:t></a:t>
            </a:r>
            <a:endParaRPr lang="en-US" sz="1800" dirty="0">
              <a:solidFill>
                <a:srgbClr val="0070C0"/>
              </a:solidFill>
            </a:endParaRPr>
          </a:p>
        </p:txBody>
      </p:sp>
      <p:cxnSp>
        <p:nvCxnSpPr>
          <p:cNvPr id="15" name="Straight Arrow Connector 14">
            <a:extLst>
              <a:ext uri="{FF2B5EF4-FFF2-40B4-BE49-F238E27FC236}">
                <a16:creationId xmlns:a16="http://schemas.microsoft.com/office/drawing/2014/main" id="{2768D648-1BEA-9399-949C-E91FB8FDB940}"/>
              </a:ext>
            </a:extLst>
          </p:cNvPr>
          <p:cNvCxnSpPr/>
          <p:nvPr/>
        </p:nvCxnSpPr>
        <p:spPr>
          <a:xfrm flipH="1">
            <a:off x="9373671" y="2620080"/>
            <a:ext cx="75692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Graphical user interface, text, application&#10;&#10;Description automatically generated">
            <a:extLst>
              <a:ext uri="{FF2B5EF4-FFF2-40B4-BE49-F238E27FC236}">
                <a16:creationId xmlns:a16="http://schemas.microsoft.com/office/drawing/2014/main" id="{5C650A37-B668-E48B-9ED5-CB91D18894A4}"/>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799530" y="5013852"/>
            <a:ext cx="5621556" cy="1739316"/>
          </a:xfrm>
          <a:prstGeom prst="rect">
            <a:avLst/>
          </a:prstGeom>
          <a:ln w="28575">
            <a:solidFill>
              <a:srgbClr val="0070C0"/>
            </a:solidFill>
          </a:ln>
        </p:spPr>
      </p:pic>
      <p:cxnSp>
        <p:nvCxnSpPr>
          <p:cNvPr id="12" name="Straight Arrow Connector 11">
            <a:extLst>
              <a:ext uri="{FF2B5EF4-FFF2-40B4-BE49-F238E27FC236}">
                <a16:creationId xmlns:a16="http://schemas.microsoft.com/office/drawing/2014/main" id="{E2C37CB0-5E29-D747-41E4-600DE6027E73}"/>
              </a:ext>
            </a:extLst>
          </p:cNvPr>
          <p:cNvCxnSpPr>
            <a:cxnSpLocks/>
          </p:cNvCxnSpPr>
          <p:nvPr/>
        </p:nvCxnSpPr>
        <p:spPr>
          <a:xfrm>
            <a:off x="5432898" y="5632315"/>
            <a:ext cx="6225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88BF5B0-880F-B82F-4F86-1337E23381DA}"/>
              </a:ext>
            </a:extLst>
          </p:cNvPr>
          <p:cNvCxnSpPr>
            <a:cxnSpLocks/>
          </p:cNvCxnSpPr>
          <p:nvPr/>
        </p:nvCxnSpPr>
        <p:spPr>
          <a:xfrm>
            <a:off x="5432898" y="6295418"/>
            <a:ext cx="6225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46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anim calcmode="lin" valueType="num">
                                      <p:cBhvr additive="base">
                                        <p:cTn id="29" dur="500" fill="hold"/>
                                        <p:tgtEl>
                                          <p:spTgt spid="14">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4">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4">
                                            <p:txEl>
                                              <p:pRg st="2" end="2"/>
                                            </p:txEl>
                                          </p:spTgt>
                                        </p:tgtEl>
                                        <p:attrNameLst>
                                          <p:attrName>style.visibility</p:attrName>
                                        </p:attrNameLst>
                                      </p:cBhvr>
                                      <p:to>
                                        <p:strVal val="visible"/>
                                      </p:to>
                                    </p:set>
                                    <p:anim calcmode="lin" valueType="num">
                                      <p:cBhvr additive="base">
                                        <p:cTn id="33" dur="500" fill="hold"/>
                                        <p:tgtEl>
                                          <p:spTgt spid="14">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4">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4">
                                            <p:txEl>
                                              <p:pRg st="3" end="3"/>
                                            </p:txEl>
                                          </p:spTgt>
                                        </p:tgtEl>
                                        <p:attrNameLst>
                                          <p:attrName>style.visibility</p:attrName>
                                        </p:attrNameLst>
                                      </p:cBhvr>
                                      <p:to>
                                        <p:strVal val="visible"/>
                                      </p:to>
                                    </p:set>
                                    <p:anim calcmode="lin" valueType="num">
                                      <p:cBhvr additive="base">
                                        <p:cTn id="37" dur="500" fill="hold"/>
                                        <p:tgtEl>
                                          <p:spTgt spid="14">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
                                            <p:txEl>
                                              <p:pRg st="3" end="3"/>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4">
                                            <p:txEl>
                                              <p:pRg st="4" end="4"/>
                                            </p:txEl>
                                          </p:spTgt>
                                        </p:tgtEl>
                                        <p:attrNameLst>
                                          <p:attrName>style.visibility</p:attrName>
                                        </p:attrNameLst>
                                      </p:cBhvr>
                                      <p:to>
                                        <p:strVal val="visible"/>
                                      </p:to>
                                    </p:set>
                                    <p:anim calcmode="lin" valueType="num">
                                      <p:cBhvr additive="base">
                                        <p:cTn id="41" dur="500" fill="hold"/>
                                        <p:tgtEl>
                                          <p:spTgt spid="14">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4">
                                            <p:txEl>
                                              <p:pRg st="4" end="4"/>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4">
                                            <p:txEl>
                                              <p:pRg st="5" end="5"/>
                                            </p:txEl>
                                          </p:spTgt>
                                        </p:tgtEl>
                                        <p:attrNameLst>
                                          <p:attrName>style.visibility</p:attrName>
                                        </p:attrNameLst>
                                      </p:cBhvr>
                                      <p:to>
                                        <p:strVal val="visible"/>
                                      </p:to>
                                    </p:set>
                                    <p:anim calcmode="lin" valueType="num">
                                      <p:cBhvr additive="base">
                                        <p:cTn id="45" dur="500" fill="hold"/>
                                        <p:tgtEl>
                                          <p:spTgt spid="14">
                                            <p:txEl>
                                              <p:pRg st="5" end="5"/>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5" end="5"/>
                                            </p:txEl>
                                          </p:spTgt>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anim calcmode="lin" valueType="num">
                                      <p:cBhvr additive="base">
                                        <p:cTn id="49" dur="500" fill="hold"/>
                                        <p:tgtEl>
                                          <p:spTgt spid="14">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
                                            <p:txEl>
                                              <p:pRg st="6" end="6"/>
                                            </p:txEl>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4">
                                            <p:txEl>
                                              <p:pRg st="7" end="7"/>
                                            </p:txEl>
                                          </p:spTgt>
                                        </p:tgtEl>
                                        <p:attrNameLst>
                                          <p:attrName>style.visibility</p:attrName>
                                        </p:attrNameLst>
                                      </p:cBhvr>
                                      <p:to>
                                        <p:strVal val="visible"/>
                                      </p:to>
                                    </p:set>
                                    <p:anim calcmode="lin" valueType="num">
                                      <p:cBhvr additive="base">
                                        <p:cTn id="53" dur="500" fill="hold"/>
                                        <p:tgtEl>
                                          <p:spTgt spid="14">
                                            <p:txEl>
                                              <p:pRg st="7" end="7"/>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14">
                                            <p:txEl>
                                              <p:pRg st="7" end="7"/>
                                            </p:txEl>
                                          </p:spTgt>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1+#ppt_w/2"/>
                                          </p:val>
                                        </p:tav>
                                        <p:tav tm="100000">
                                          <p:val>
                                            <p:strVal val="#ppt_x"/>
                                          </p:val>
                                        </p:tav>
                                      </p:tavLst>
                                    </p:anim>
                                    <p:anim calcmode="lin" valueType="num">
                                      <p:cBhvr additive="base">
                                        <p:cTn id="5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4">
                                            <p:txEl>
                                              <p:pRg st="8" end="8"/>
                                            </p:txEl>
                                          </p:spTgt>
                                        </p:tgtEl>
                                        <p:attrNameLst>
                                          <p:attrName>style.visibility</p:attrName>
                                        </p:attrNameLst>
                                      </p:cBhvr>
                                      <p:to>
                                        <p:strVal val="visible"/>
                                      </p:to>
                                    </p:set>
                                    <p:anim calcmode="lin" valueType="num">
                                      <p:cBhvr additive="base">
                                        <p:cTn id="63" dur="500" fill="hold"/>
                                        <p:tgtEl>
                                          <p:spTgt spid="14">
                                            <p:txEl>
                                              <p:pRg st="8" end="8"/>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14">
                                            <p:txEl>
                                              <p:pRg st="8" end="8"/>
                                            </p:txEl>
                                          </p:spTgt>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par>
                          <p:cTn id="70" fill="hold">
                            <p:stCondLst>
                              <p:cond delay="500"/>
                            </p:stCondLst>
                            <p:childTnLst>
                              <p:par>
                                <p:cTn id="71" presetID="2" presetClass="entr" presetSubtype="8"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0-#ppt_w/2"/>
                                          </p:val>
                                        </p:tav>
                                        <p:tav tm="100000">
                                          <p:val>
                                            <p:strVal val="#ppt_x"/>
                                          </p:val>
                                        </p:tav>
                                      </p:tavLst>
                                    </p:anim>
                                    <p:anim calcmode="lin" valueType="num">
                                      <p:cBhvr additive="base">
                                        <p:cTn id="74" dur="500" fill="hold"/>
                                        <p:tgtEl>
                                          <p:spTgt spid="12"/>
                                        </p:tgtEl>
                                        <p:attrNameLst>
                                          <p:attrName>ppt_y</p:attrName>
                                        </p:attrNameLst>
                                      </p:cBhvr>
                                      <p:tavLst>
                                        <p:tav tm="0">
                                          <p:val>
                                            <p:strVal val="#ppt_y"/>
                                          </p:val>
                                        </p:tav>
                                        <p:tav tm="100000">
                                          <p:val>
                                            <p:strVal val="#ppt_y"/>
                                          </p:val>
                                        </p:tav>
                                      </p:tavLst>
                                    </p:anim>
                                  </p:childTnLst>
                                </p:cTn>
                              </p:par>
                            </p:childTnLst>
                          </p:cTn>
                        </p:par>
                        <p:par>
                          <p:cTn id="75" fill="hold">
                            <p:stCondLst>
                              <p:cond delay="1000"/>
                            </p:stCondLst>
                            <p:childTnLst>
                              <p:par>
                                <p:cTn id="76" presetID="2" presetClass="entr" presetSubtype="8"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additive="base">
                                        <p:cTn id="78" dur="500" fill="hold"/>
                                        <p:tgtEl>
                                          <p:spTgt spid="16"/>
                                        </p:tgtEl>
                                        <p:attrNameLst>
                                          <p:attrName>ppt_x</p:attrName>
                                        </p:attrNameLst>
                                      </p:cBhvr>
                                      <p:tavLst>
                                        <p:tav tm="0">
                                          <p:val>
                                            <p:strVal val="0-#ppt_w/2"/>
                                          </p:val>
                                        </p:tav>
                                        <p:tav tm="100000">
                                          <p:val>
                                            <p:strVal val="#ppt_x"/>
                                          </p:val>
                                        </p:tav>
                                      </p:tavLst>
                                    </p:anim>
                                    <p:anim calcmode="lin" valueType="num">
                                      <p:cBhvr additive="base">
                                        <p:cTn id="7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email&#10;&#10;Description automatically generated">
            <a:hlinkClick r:id="rId2"/>
            <a:extLst>
              <a:ext uri="{FF2B5EF4-FFF2-40B4-BE49-F238E27FC236}">
                <a16:creationId xmlns:a16="http://schemas.microsoft.com/office/drawing/2014/main" id="{15608240-D299-637E-27F1-AB109516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992" y="1101203"/>
            <a:ext cx="3908278" cy="2632597"/>
          </a:xfrm>
          <a:prstGeom prst="rect">
            <a:avLst/>
          </a:prstGeom>
          <a:ln w="28575">
            <a:solidFill>
              <a:srgbClr val="0070C0"/>
            </a:solidFill>
          </a:ln>
        </p:spPr>
      </p:pic>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From Publications Wiki</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a:xfrm>
            <a:off x="838200" y="1568450"/>
            <a:ext cx="10469691" cy="561364"/>
          </a:xfrm>
        </p:spPr>
        <p:txBody>
          <a:bodyPr>
            <a:normAutofit/>
          </a:bodyPr>
          <a:lstStyle/>
          <a:p>
            <a:pPr marL="0" indent="0">
              <a:buNone/>
            </a:pPr>
            <a:r>
              <a:rPr lang="en-US" dirty="0">
                <a:solidFill>
                  <a:srgbClr val="0070C0"/>
                </a:solidFill>
              </a:rPr>
              <a:t>See:  </a:t>
            </a:r>
            <a:r>
              <a:rPr lang="en-US" i="1" dirty="0">
                <a:solidFill>
                  <a:srgbClr val="0070C0"/>
                </a:solidFill>
                <a:hlinkClick r:id="rId4"/>
              </a:rPr>
              <a:t>Active IHE Projects Using the IG Builder</a:t>
            </a:r>
            <a:endParaRPr lang="en-US" i="1" dirty="0">
              <a:solidFill>
                <a:srgbClr val="0070C0"/>
              </a:solidFill>
            </a:endParaRPr>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14</a:t>
            </a:fld>
            <a:endParaRPr lang="en-US" dirty="0"/>
          </a:p>
        </p:txBody>
      </p:sp>
      <p:cxnSp>
        <p:nvCxnSpPr>
          <p:cNvPr id="8" name="Straight Arrow Connector 7">
            <a:extLst>
              <a:ext uri="{FF2B5EF4-FFF2-40B4-BE49-F238E27FC236}">
                <a16:creationId xmlns:a16="http://schemas.microsoft.com/office/drawing/2014/main" id="{37122CD1-D405-265F-54A1-04714D8AFC25}"/>
              </a:ext>
            </a:extLst>
          </p:cNvPr>
          <p:cNvCxnSpPr/>
          <p:nvPr/>
        </p:nvCxnSpPr>
        <p:spPr>
          <a:xfrm flipH="1">
            <a:off x="9849363" y="2991143"/>
            <a:ext cx="75692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B5CA589-A349-6644-9C79-5A6B183FD65D}"/>
              </a:ext>
            </a:extLst>
          </p:cNvPr>
          <p:cNvSpPr txBox="1"/>
          <p:nvPr/>
        </p:nvSpPr>
        <p:spPr>
          <a:xfrm>
            <a:off x="838200" y="2037036"/>
            <a:ext cx="6133864" cy="954107"/>
          </a:xfrm>
          <a:prstGeom prst="rect">
            <a:avLst/>
          </a:prstGeom>
          <a:noFill/>
        </p:spPr>
        <p:txBody>
          <a:bodyPr wrap="square" rtlCol="0">
            <a:spAutoFit/>
          </a:bodyPr>
          <a:lstStyle/>
          <a:p>
            <a:r>
              <a:rPr lang="en-US" sz="2800" dirty="0">
                <a:solidFill>
                  <a:srgbClr val="0070C0"/>
                </a:solidFill>
              </a:rPr>
              <a:t>Supplement organization supported by IG Publisher …</a:t>
            </a:r>
          </a:p>
        </p:txBody>
      </p:sp>
      <p:pic>
        <p:nvPicPr>
          <p:cNvPr id="10" name="Picture 9" descr="Graphical user interface, application&#10;&#10;Description automatically generated">
            <a:hlinkClick r:id="rId5"/>
            <a:extLst>
              <a:ext uri="{FF2B5EF4-FFF2-40B4-BE49-F238E27FC236}">
                <a16:creationId xmlns:a16="http://schemas.microsoft.com/office/drawing/2014/main" id="{3E339655-2D58-FA7A-EC4C-6BBD220307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426" y="3047909"/>
            <a:ext cx="6893803" cy="3737943"/>
          </a:xfrm>
          <a:prstGeom prst="rect">
            <a:avLst/>
          </a:prstGeom>
        </p:spPr>
      </p:pic>
      <p:pic>
        <p:nvPicPr>
          <p:cNvPr id="13" name="Picture 12" descr="Graphical user interface, application&#10;&#10;Description automatically generated">
            <a:hlinkClick r:id="rId7"/>
            <a:extLst>
              <a:ext uri="{FF2B5EF4-FFF2-40B4-BE49-F238E27FC236}">
                <a16:creationId xmlns:a16="http://schemas.microsoft.com/office/drawing/2014/main" id="{11C4BACA-DA3F-CE39-8979-1E9DD95C60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241" y="4006327"/>
            <a:ext cx="5029249" cy="1185276"/>
          </a:xfrm>
          <a:prstGeom prst="rect">
            <a:avLst/>
          </a:prstGeom>
          <a:ln w="28575">
            <a:solidFill>
              <a:schemeClr val="tx1"/>
            </a:solidFill>
          </a:ln>
        </p:spPr>
      </p:pic>
      <p:sp>
        <p:nvSpPr>
          <p:cNvPr id="14" name="TextBox 13">
            <a:extLst>
              <a:ext uri="{FF2B5EF4-FFF2-40B4-BE49-F238E27FC236}">
                <a16:creationId xmlns:a16="http://schemas.microsoft.com/office/drawing/2014/main" id="{1DB12BF7-48D2-F03E-23AB-61B829577EB8}"/>
              </a:ext>
            </a:extLst>
          </p:cNvPr>
          <p:cNvSpPr txBox="1"/>
          <p:nvPr/>
        </p:nvSpPr>
        <p:spPr>
          <a:xfrm>
            <a:off x="8184386" y="5289550"/>
            <a:ext cx="3431234" cy="707886"/>
          </a:xfrm>
          <a:prstGeom prst="rect">
            <a:avLst/>
          </a:prstGeom>
          <a:noFill/>
        </p:spPr>
        <p:txBody>
          <a:bodyPr wrap="square" rtlCol="0">
            <a:spAutoFit/>
          </a:bodyPr>
          <a:lstStyle/>
          <a:p>
            <a:r>
              <a:rPr lang="en-US" sz="2000" b="1" dirty="0">
                <a:solidFill>
                  <a:srgbClr val="0070C0"/>
                </a:solidFill>
              </a:rPr>
              <a:t>See IHE supplement template @ </a:t>
            </a:r>
            <a:r>
              <a:rPr lang="en-US" sz="2000" b="1" dirty="0">
                <a:solidFill>
                  <a:srgbClr val="0070C0"/>
                </a:solidFill>
                <a:hlinkClick r:id="rId9">
                  <a:extLst>
                    <a:ext uri="{A12FA001-AC4F-418D-AE19-62706E023703}">
                      <ahyp:hlinkClr xmlns:ahyp="http://schemas.microsoft.com/office/drawing/2018/hyperlinkcolor" val="tx"/>
                    </a:ext>
                  </a:extLst>
                </a:hlinkClick>
              </a:rPr>
              <a:t>build.fhir.org</a:t>
            </a:r>
            <a:r>
              <a:rPr lang="en-US" sz="2000" b="1" dirty="0">
                <a:solidFill>
                  <a:srgbClr val="0070C0"/>
                </a:solidFill>
              </a:rPr>
              <a:t>  </a:t>
            </a:r>
          </a:p>
        </p:txBody>
      </p:sp>
      <p:sp>
        <p:nvSpPr>
          <p:cNvPr id="4" name="TextBox 3">
            <a:extLst>
              <a:ext uri="{FF2B5EF4-FFF2-40B4-BE49-F238E27FC236}">
                <a16:creationId xmlns:a16="http://schemas.microsoft.com/office/drawing/2014/main" id="{CDE48DFB-AE73-30B1-94EB-2B0A53A1F331}"/>
              </a:ext>
            </a:extLst>
          </p:cNvPr>
          <p:cNvSpPr txBox="1"/>
          <p:nvPr/>
        </p:nvSpPr>
        <p:spPr>
          <a:xfrm>
            <a:off x="8184386" y="5935702"/>
            <a:ext cx="3857104" cy="553998"/>
          </a:xfrm>
          <a:prstGeom prst="rect">
            <a:avLst/>
          </a:prstGeom>
          <a:noFill/>
        </p:spPr>
        <p:txBody>
          <a:bodyPr wrap="square" rtlCol="0">
            <a:spAutoFit/>
          </a:bodyPr>
          <a:lstStyle/>
          <a:p>
            <a:r>
              <a:rPr lang="en-US" b="1" dirty="0">
                <a:solidFill>
                  <a:srgbClr val="0070C0"/>
                </a:solidFill>
              </a:rPr>
              <a:t>MHD Source @ </a:t>
            </a:r>
            <a:r>
              <a:rPr lang="en-US" sz="1200" dirty="0">
                <a:hlinkClick r:id="rId10"/>
              </a:rPr>
              <a:t>https://github.com/IHE/publications/tree/master/ITI/TF</a:t>
            </a:r>
            <a:r>
              <a:rPr lang="en-US" sz="1200" dirty="0"/>
              <a:t> </a:t>
            </a:r>
            <a:endParaRPr lang="en-US" dirty="0"/>
          </a:p>
        </p:txBody>
      </p:sp>
    </p:spTree>
    <p:extLst>
      <p:ext uri="{BB962C8B-B14F-4D97-AF65-F5344CB8AC3E}">
        <p14:creationId xmlns:p14="http://schemas.microsoft.com/office/powerpoint/2010/main" val="27592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ppt_x"/>
                                          </p:val>
                                        </p:tav>
                                        <p:tav tm="100000">
                                          <p:val>
                                            <p:strVal val="#ppt_x"/>
                                          </p:val>
                                        </p:tav>
                                      </p:tavLst>
                                    </p:anim>
                                    <p:anim calcmode="lin" valueType="num">
                                      <p:cBhvr additive="base">
                                        <p:cTn id="3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4"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email&#10;&#10;Description automatically generated">
            <a:hlinkClick r:id="rId2"/>
            <a:extLst>
              <a:ext uri="{FF2B5EF4-FFF2-40B4-BE49-F238E27FC236}">
                <a16:creationId xmlns:a16="http://schemas.microsoft.com/office/drawing/2014/main" id="{15608240-D299-637E-27F1-AB109516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992" y="1101203"/>
            <a:ext cx="3908278" cy="2632597"/>
          </a:xfrm>
          <a:prstGeom prst="rect">
            <a:avLst/>
          </a:prstGeom>
          <a:ln w="28575">
            <a:solidFill>
              <a:srgbClr val="0070C0"/>
            </a:solidFill>
          </a:ln>
        </p:spPr>
      </p:pic>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From Publications Wiki</a:t>
            </a:r>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15</a:t>
            </a:fld>
            <a:endParaRPr lang="en-US" dirty="0"/>
          </a:p>
        </p:txBody>
      </p:sp>
      <p:cxnSp>
        <p:nvCxnSpPr>
          <p:cNvPr id="8" name="Straight Arrow Connector 7">
            <a:extLst>
              <a:ext uri="{FF2B5EF4-FFF2-40B4-BE49-F238E27FC236}">
                <a16:creationId xmlns:a16="http://schemas.microsoft.com/office/drawing/2014/main" id="{37122CD1-D405-265F-54A1-04714D8AFC25}"/>
              </a:ext>
            </a:extLst>
          </p:cNvPr>
          <p:cNvCxnSpPr/>
          <p:nvPr/>
        </p:nvCxnSpPr>
        <p:spPr>
          <a:xfrm flipH="1">
            <a:off x="9940235" y="3542055"/>
            <a:ext cx="75692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B5CA589-A349-6644-9C79-5A6B183FD65D}"/>
              </a:ext>
            </a:extLst>
          </p:cNvPr>
          <p:cNvSpPr txBox="1"/>
          <p:nvPr/>
        </p:nvSpPr>
        <p:spPr>
          <a:xfrm>
            <a:off x="838200" y="974969"/>
            <a:ext cx="6584911" cy="1384995"/>
          </a:xfrm>
          <a:prstGeom prst="rect">
            <a:avLst/>
          </a:prstGeom>
          <a:noFill/>
        </p:spPr>
        <p:txBody>
          <a:bodyPr wrap="square" rtlCol="0">
            <a:spAutoFit/>
          </a:bodyPr>
          <a:lstStyle/>
          <a:p>
            <a:r>
              <a:rPr lang="en-US" sz="2800" dirty="0">
                <a:solidFill>
                  <a:srgbClr val="0070C0"/>
                </a:solidFill>
              </a:rPr>
              <a:t>IHE Supplement Template in markdown:</a:t>
            </a:r>
          </a:p>
          <a:p>
            <a:pPr lvl="1"/>
            <a:r>
              <a:rPr lang="en-US" sz="2800" i="1" dirty="0">
                <a:solidFill>
                  <a:srgbClr val="0070C0"/>
                </a:solidFill>
                <a:hlinkClick r:id="rId4"/>
              </a:rPr>
              <a:t>raw.githubusercontent.com/wiki/IHE/supplement-template/suppl_template.md </a:t>
            </a:r>
            <a:endParaRPr lang="en-US" sz="2800" i="1" dirty="0">
              <a:solidFill>
                <a:srgbClr val="0070C0"/>
              </a:solidFill>
            </a:endParaRPr>
          </a:p>
        </p:txBody>
      </p:sp>
      <p:pic>
        <p:nvPicPr>
          <p:cNvPr id="12" name="Picture 11" descr="Text&#10;&#10;Description automatically generated">
            <a:hlinkClick r:id="rId5"/>
            <a:extLst>
              <a:ext uri="{FF2B5EF4-FFF2-40B4-BE49-F238E27FC236}">
                <a16:creationId xmlns:a16="http://schemas.microsoft.com/office/drawing/2014/main" id="{8D396D30-6697-CAF3-5AB8-E03640949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380" y="3678475"/>
            <a:ext cx="6830549" cy="2993787"/>
          </a:xfrm>
          <a:prstGeom prst="rect">
            <a:avLst/>
          </a:prstGeom>
          <a:ln w="19050">
            <a:solidFill>
              <a:schemeClr val="tx1"/>
            </a:solidFill>
          </a:ln>
        </p:spPr>
      </p:pic>
      <p:sp>
        <p:nvSpPr>
          <p:cNvPr id="20" name="TextBox 19">
            <a:extLst>
              <a:ext uri="{FF2B5EF4-FFF2-40B4-BE49-F238E27FC236}">
                <a16:creationId xmlns:a16="http://schemas.microsoft.com/office/drawing/2014/main" id="{C252770C-42AD-3AA6-9C41-20E61DB55A3B}"/>
              </a:ext>
            </a:extLst>
          </p:cNvPr>
          <p:cNvSpPr txBox="1"/>
          <p:nvPr/>
        </p:nvSpPr>
        <p:spPr>
          <a:xfrm>
            <a:off x="7866804" y="4069158"/>
            <a:ext cx="3998370" cy="2308324"/>
          </a:xfrm>
          <a:prstGeom prst="rect">
            <a:avLst/>
          </a:prstGeom>
          <a:noFill/>
        </p:spPr>
        <p:txBody>
          <a:bodyPr wrap="square" rtlCol="0">
            <a:spAutoFit/>
          </a:bodyPr>
          <a:lstStyle/>
          <a:p>
            <a:r>
              <a:rPr lang="en-US" dirty="0"/>
              <a:t>See the extended TF structure @</a:t>
            </a:r>
          </a:p>
          <a:p>
            <a:pPr marL="341313" indent="-341313">
              <a:tabLst>
                <a:tab pos="341313" algn="l"/>
              </a:tabLst>
            </a:pPr>
            <a:r>
              <a:rPr lang="en-US" dirty="0"/>
              <a:t>	</a:t>
            </a:r>
            <a:r>
              <a:rPr lang="en-US" dirty="0">
                <a:hlinkClick r:id="rId7"/>
              </a:rPr>
              <a:t>https://github.com/IHE/publications/tree/master/ITI/TF</a:t>
            </a:r>
            <a:r>
              <a:rPr lang="en-US" dirty="0"/>
              <a:t> </a:t>
            </a:r>
          </a:p>
          <a:p>
            <a:pPr marL="341313" indent="-341313">
              <a:tabLst>
                <a:tab pos="341313" algn="l"/>
              </a:tabLst>
            </a:pPr>
            <a:endParaRPr lang="en-US" dirty="0"/>
          </a:p>
          <a:p>
            <a:pPr marL="341313" indent="-341313">
              <a:tabLst>
                <a:tab pos="341313" algn="l"/>
              </a:tabLst>
            </a:pPr>
            <a:r>
              <a:rPr lang="en-US" i="1" dirty="0">
                <a:solidFill>
                  <a:srgbClr val="FF0000"/>
                </a:solidFill>
              </a:rPr>
              <a:t>(IHE ITI TF is ONLY maintained in HTML, no Word or markdown sources – since FT generally requires few and limited changes)</a:t>
            </a:r>
          </a:p>
        </p:txBody>
      </p:sp>
      <p:sp>
        <p:nvSpPr>
          <p:cNvPr id="21" name="TextBox 20">
            <a:extLst>
              <a:ext uri="{FF2B5EF4-FFF2-40B4-BE49-F238E27FC236}">
                <a16:creationId xmlns:a16="http://schemas.microsoft.com/office/drawing/2014/main" id="{1A34E6A6-2E4F-4833-3792-EA1BA69C0820}"/>
              </a:ext>
            </a:extLst>
          </p:cNvPr>
          <p:cNvSpPr txBox="1"/>
          <p:nvPr/>
        </p:nvSpPr>
        <p:spPr>
          <a:xfrm>
            <a:off x="651839" y="2533194"/>
            <a:ext cx="6957629" cy="923330"/>
          </a:xfrm>
          <a:prstGeom prst="rect">
            <a:avLst/>
          </a:prstGeom>
          <a:noFill/>
        </p:spPr>
        <p:txBody>
          <a:bodyPr wrap="square" rtlCol="0">
            <a:spAutoFit/>
          </a:bodyPr>
          <a:lstStyle/>
          <a:p>
            <a:pPr>
              <a:tabLst>
                <a:tab pos="227013" algn="l"/>
              </a:tabLst>
            </a:pPr>
            <a:r>
              <a:rPr lang="en-US" dirty="0"/>
              <a:t>See example ITI IUA Profile:  	</a:t>
            </a:r>
            <a:r>
              <a:rPr lang="en-US" dirty="0">
                <a:hlinkClick r:id="rId8"/>
              </a:rPr>
              <a:t>https://github.com/IHE/ITI.IUA/blob/master/IHE_ITI_Suppl_IUA.md</a:t>
            </a:r>
            <a:r>
              <a:rPr lang="en-US" dirty="0"/>
              <a:t>  (uses </a:t>
            </a:r>
            <a:r>
              <a:rPr lang="en-US" dirty="0" err="1"/>
              <a:t>gmf</a:t>
            </a:r>
            <a:r>
              <a:rPr lang="en-US" dirty="0"/>
              <a:t> – </a:t>
            </a:r>
            <a:r>
              <a:rPr lang="en-US" dirty="0" err="1"/>
              <a:t>github</a:t>
            </a:r>
            <a:r>
              <a:rPr lang="en-US" dirty="0"/>
              <a:t> markdown format)</a:t>
            </a:r>
          </a:p>
        </p:txBody>
      </p:sp>
    </p:spTree>
    <p:extLst>
      <p:ext uri="{BB962C8B-B14F-4D97-AF65-F5344CB8AC3E}">
        <p14:creationId xmlns:p14="http://schemas.microsoft.com/office/powerpoint/2010/main" val="349680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Markdown Open Issues</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a:xfrm>
            <a:off x="838200" y="1568450"/>
            <a:ext cx="10515600" cy="3917950"/>
          </a:xfrm>
        </p:spPr>
        <p:txBody>
          <a:bodyPr>
            <a:normAutofit lnSpcReduction="10000"/>
          </a:bodyPr>
          <a:lstStyle/>
          <a:p>
            <a:pPr marL="0" indent="0">
              <a:buNone/>
            </a:pPr>
            <a:r>
              <a:rPr lang="en-US" b="1" dirty="0">
                <a:solidFill>
                  <a:srgbClr val="0070C0"/>
                </a:solidFill>
              </a:rPr>
              <a:t>Markdown-approach Challenges …</a:t>
            </a:r>
          </a:p>
          <a:p>
            <a:pPr marL="914400" lvl="1" indent="-457200">
              <a:buFont typeface="Wingdings" panose="05000000000000000000" pitchFamily="2" charset="2"/>
              <a:buChar char="ü"/>
            </a:pPr>
            <a:r>
              <a:rPr lang="en-US" dirty="0">
                <a:solidFill>
                  <a:srgbClr val="0070C0"/>
                </a:solidFill>
              </a:rPr>
              <a:t>Can the use of markdown in the IHE publication (esp. ITI TF) process &amp; tool chain be utilized for SDPi 1.0 purposes?  Into the future?  </a:t>
            </a:r>
            <a:r>
              <a:rPr lang="en-US" b="1" i="1" dirty="0">
                <a:solidFill>
                  <a:srgbClr val="0070C0"/>
                </a:solidFill>
              </a:rPr>
              <a:t>[yes, but why…]</a:t>
            </a:r>
          </a:p>
          <a:p>
            <a:pPr marL="914400" lvl="1" indent="-457200">
              <a:buFont typeface="Wingdings" panose="05000000000000000000" pitchFamily="2" charset="2"/>
              <a:buChar char="ü"/>
            </a:pPr>
            <a:r>
              <a:rPr lang="en-US" dirty="0">
                <a:solidFill>
                  <a:srgbClr val="0070C0"/>
                </a:solidFill>
              </a:rPr>
              <a:t>Can the general “short form” architecture be leveraged for SDPi specification purposes?  (w/o sacrificing RI + w/o More-Hacking-Required)  </a:t>
            </a:r>
            <a:r>
              <a:rPr lang="en-US" b="1" i="1" dirty="0">
                <a:solidFill>
                  <a:srgbClr val="0070C0"/>
                </a:solidFill>
              </a:rPr>
              <a:t>[short form – yes; markdown – no]</a:t>
            </a:r>
          </a:p>
          <a:p>
            <a:pPr marL="914400" lvl="1" indent="-457200">
              <a:buFont typeface="Wingdings" panose="05000000000000000000" pitchFamily="2" charset="2"/>
              <a:buChar char="ü"/>
            </a:pPr>
            <a:r>
              <a:rPr lang="en-US" dirty="0">
                <a:solidFill>
                  <a:srgbClr val="0070C0"/>
                </a:solidFill>
              </a:rPr>
              <a:t>Can the current IHE TF (esp. ITI TF) production &amp; publication process &amp; tool chain be leveraged but utilizing AsciiDoc?  </a:t>
            </a:r>
            <a:r>
              <a:rPr lang="en-US" b="1" i="1" dirty="0">
                <a:solidFill>
                  <a:srgbClr val="0070C0"/>
                </a:solidFill>
              </a:rPr>
              <a:t>[Generally – yes; IG Pub?  No]</a:t>
            </a:r>
          </a:p>
          <a:p>
            <a:pPr marL="914400" lvl="1" indent="-457200">
              <a:buFont typeface="Wingdings" panose="05000000000000000000" pitchFamily="2" charset="2"/>
              <a:buChar char="ü"/>
            </a:pPr>
            <a:r>
              <a:rPr lang="en-US" dirty="0">
                <a:solidFill>
                  <a:srgbClr val="0070C0"/>
                </a:solidFill>
              </a:rPr>
              <a:t>Can an “enhanced” approach for SDPi be established that will be … “welcomed” … by IHE stakeholders, especially publications?  </a:t>
            </a:r>
            <a:r>
              <a:rPr lang="en-US" b="1" i="1" dirty="0">
                <a:solidFill>
                  <a:srgbClr val="0070C0"/>
                </a:solidFill>
              </a:rPr>
              <a:t>[Stay tuned!]</a:t>
            </a:r>
          </a:p>
          <a:p>
            <a:pPr marL="914400" lvl="1" indent="-457200">
              <a:buFont typeface="Wingdings" panose="05000000000000000000" pitchFamily="2" charset="2"/>
              <a:buChar char="ü"/>
            </a:pPr>
            <a:r>
              <a:rPr lang="en-US" dirty="0">
                <a:solidFill>
                  <a:srgbClr val="0070C0"/>
                </a:solidFill>
              </a:rPr>
              <a:t>…</a:t>
            </a:r>
          </a:p>
        </p:txBody>
      </p:sp>
      <p:sp>
        <p:nvSpPr>
          <p:cNvPr id="4" name="Footer Placeholder 3">
            <a:extLst>
              <a:ext uri="{FF2B5EF4-FFF2-40B4-BE49-F238E27FC236}">
                <a16:creationId xmlns:a16="http://schemas.microsoft.com/office/drawing/2014/main" id="{5EE93940-65A4-F0E5-CFF9-C75A03D60672}"/>
              </a:ext>
            </a:extLst>
          </p:cNvPr>
          <p:cNvSpPr>
            <a:spLocks noGrp="1"/>
          </p:cNvSpPr>
          <p:nvPr>
            <p:ph type="ftr" sz="quarter" idx="11"/>
          </p:nvPr>
        </p:nvSpPr>
        <p:spPr/>
        <p:txBody>
          <a:bodyPr/>
          <a:lstStyle/>
          <a:p>
            <a:r>
              <a:rPr lang="en-US" dirty="0"/>
              <a:t>Gemini SES MDI SDPi+FHIR Project</a:t>
            </a:r>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16</a:t>
            </a:fld>
            <a:endParaRPr lang="en-US" dirty="0"/>
          </a:p>
        </p:txBody>
      </p:sp>
      <p:sp>
        <p:nvSpPr>
          <p:cNvPr id="6" name="Content Placeholder 2">
            <a:extLst>
              <a:ext uri="{FF2B5EF4-FFF2-40B4-BE49-F238E27FC236}">
                <a16:creationId xmlns:a16="http://schemas.microsoft.com/office/drawing/2014/main" id="{6C221BC3-A7C2-57E3-A453-1233FF4CDEB6}"/>
              </a:ext>
            </a:extLst>
          </p:cNvPr>
          <p:cNvSpPr txBox="1">
            <a:spLocks/>
          </p:cNvSpPr>
          <p:nvPr/>
        </p:nvSpPr>
        <p:spPr>
          <a:xfrm>
            <a:off x="838200" y="5672316"/>
            <a:ext cx="10515600" cy="553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rPr>
              <a:t>Also:  </a:t>
            </a:r>
            <a:r>
              <a:rPr lang="en-US" b="1" dirty="0">
                <a:solidFill>
                  <a:srgbClr val="0070C0"/>
                </a:solidFill>
              </a:rPr>
              <a:t>IHE Profiles </a:t>
            </a:r>
            <a:r>
              <a:rPr lang="en-US" dirty="0">
                <a:solidFill>
                  <a:srgbClr val="0070C0"/>
                </a:solidFill>
              </a:rPr>
              <a:t>vs. </a:t>
            </a:r>
            <a:r>
              <a:rPr lang="en-US" b="1" dirty="0">
                <a:solidFill>
                  <a:srgbClr val="0070C0"/>
                </a:solidFill>
              </a:rPr>
              <a:t>IHE Implementation Guides … </a:t>
            </a:r>
            <a:r>
              <a:rPr lang="en-US" b="1" i="1" dirty="0">
                <a:solidFill>
                  <a:srgbClr val="0070C0"/>
                </a:solidFill>
              </a:rPr>
              <a:t>Same</a:t>
            </a:r>
            <a:r>
              <a:rPr lang="en-US" dirty="0">
                <a:solidFill>
                  <a:srgbClr val="0070C0"/>
                </a:solidFill>
              </a:rPr>
              <a:t>? </a:t>
            </a:r>
            <a:r>
              <a:rPr lang="en-US" b="1" i="1" dirty="0">
                <a:solidFill>
                  <a:srgbClr val="0070C0"/>
                </a:solidFill>
              </a:rPr>
              <a:t>Different</a:t>
            </a:r>
            <a:r>
              <a:rPr lang="en-US" dirty="0">
                <a:solidFill>
                  <a:srgbClr val="0070C0"/>
                </a:solidFill>
              </a:rPr>
              <a:t>?</a:t>
            </a:r>
          </a:p>
        </p:txBody>
      </p:sp>
    </p:spTree>
    <p:extLst>
      <p:ext uri="{BB962C8B-B14F-4D97-AF65-F5344CB8AC3E}">
        <p14:creationId xmlns:p14="http://schemas.microsoft.com/office/powerpoint/2010/main" val="394766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F20E-EC46-1CD0-B64C-AA91BF8371C1}"/>
              </a:ext>
            </a:extLst>
          </p:cNvPr>
          <p:cNvSpPr>
            <a:spLocks noGrp="1"/>
          </p:cNvSpPr>
          <p:nvPr>
            <p:ph type="title"/>
          </p:nvPr>
        </p:nvSpPr>
        <p:spPr/>
        <p:txBody>
          <a:bodyPr vert="horz" lIns="91440" tIns="45720" rIns="91440" bIns="45720" rtlCol="0" anchor="ctr">
            <a:normAutofit/>
          </a:bodyPr>
          <a:lstStyle/>
          <a:p>
            <a:r>
              <a:rPr lang="en-US" dirty="0">
                <a:solidFill>
                  <a:srgbClr val="0070C0"/>
                </a:solidFill>
              </a:rPr>
              <a:t>Markdown/kramdown – </a:t>
            </a:r>
            <a:r>
              <a:rPr lang="en-US" i="1" dirty="0">
                <a:solidFill>
                  <a:srgbClr val="0070C0"/>
                </a:solidFill>
              </a:rPr>
              <a:t>What is it?</a:t>
            </a:r>
          </a:p>
        </p:txBody>
      </p:sp>
      <p:sp>
        <p:nvSpPr>
          <p:cNvPr id="4" name="Footer Placeholder 3">
            <a:extLst>
              <a:ext uri="{FF2B5EF4-FFF2-40B4-BE49-F238E27FC236}">
                <a16:creationId xmlns:a16="http://schemas.microsoft.com/office/drawing/2014/main" id="{8B840F99-233A-6F43-6147-03C6AAC73726}"/>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FC625662-AB40-A106-7998-A7C73B4D5572}"/>
              </a:ext>
            </a:extLst>
          </p:cNvPr>
          <p:cNvSpPr>
            <a:spLocks noGrp="1"/>
          </p:cNvSpPr>
          <p:nvPr>
            <p:ph type="sldNum" sz="quarter" idx="12"/>
          </p:nvPr>
        </p:nvSpPr>
        <p:spPr/>
        <p:txBody>
          <a:bodyPr/>
          <a:lstStyle/>
          <a:p>
            <a:fld id="{4B2B13E8-E2F1-42A7-A4D7-4750DA1EC715}" type="slidenum">
              <a:rPr lang="en-US" smtClean="0"/>
              <a:pPr/>
              <a:t>17</a:t>
            </a:fld>
            <a:endParaRPr lang="en-US" dirty="0"/>
          </a:p>
        </p:txBody>
      </p:sp>
      <p:sp>
        <p:nvSpPr>
          <p:cNvPr id="18" name="TextBox 17">
            <a:extLst>
              <a:ext uri="{FF2B5EF4-FFF2-40B4-BE49-F238E27FC236}">
                <a16:creationId xmlns:a16="http://schemas.microsoft.com/office/drawing/2014/main" id="{42A725D7-A992-907E-1E17-D3B5B480216D}"/>
              </a:ext>
            </a:extLst>
          </p:cNvPr>
          <p:cNvSpPr txBox="1"/>
          <p:nvPr/>
        </p:nvSpPr>
        <p:spPr>
          <a:xfrm>
            <a:off x="8067041" y="6046391"/>
            <a:ext cx="4124958" cy="369332"/>
          </a:xfrm>
          <a:prstGeom prst="rect">
            <a:avLst/>
          </a:prstGeom>
          <a:noFill/>
        </p:spPr>
        <p:txBody>
          <a:bodyPr wrap="square" rtlCol="0">
            <a:spAutoFit/>
          </a:bodyPr>
          <a:lstStyle/>
          <a:p>
            <a:r>
              <a:rPr lang="en-US" dirty="0">
                <a:solidFill>
                  <a:srgbClr val="0070C0"/>
                </a:solidFill>
              </a:rPr>
              <a:t>Source:  </a:t>
            </a:r>
            <a:r>
              <a:rPr lang="en-US" dirty="0">
                <a:solidFill>
                  <a:srgbClr val="0070C0"/>
                </a:solidFill>
                <a:hlinkClick r:id="rId2"/>
              </a:rPr>
              <a:t>kramdown home page</a:t>
            </a:r>
            <a:endParaRPr lang="en-US" dirty="0">
              <a:solidFill>
                <a:srgbClr val="0070C0"/>
              </a:solidFill>
            </a:endParaRPr>
          </a:p>
        </p:txBody>
      </p:sp>
      <p:pic>
        <p:nvPicPr>
          <p:cNvPr id="19" name="Picture 18" descr="Diagram&#10;&#10;Description automatically generated">
            <a:extLst>
              <a:ext uri="{FF2B5EF4-FFF2-40B4-BE49-F238E27FC236}">
                <a16:creationId xmlns:a16="http://schemas.microsoft.com/office/drawing/2014/main" id="{0C2A2B91-4664-42C6-FE9F-0BABC620C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742" y="1046464"/>
            <a:ext cx="6016137" cy="4719336"/>
          </a:xfrm>
          <a:prstGeom prst="rect">
            <a:avLst/>
          </a:prstGeom>
        </p:spPr>
      </p:pic>
      <p:sp>
        <p:nvSpPr>
          <p:cNvPr id="20" name="TextBox 19">
            <a:extLst>
              <a:ext uri="{FF2B5EF4-FFF2-40B4-BE49-F238E27FC236}">
                <a16:creationId xmlns:a16="http://schemas.microsoft.com/office/drawing/2014/main" id="{8FB162CC-1E55-9EFB-E7D1-A1DEAF8298CD}"/>
              </a:ext>
            </a:extLst>
          </p:cNvPr>
          <p:cNvSpPr txBox="1"/>
          <p:nvPr/>
        </p:nvSpPr>
        <p:spPr>
          <a:xfrm>
            <a:off x="304800" y="5928360"/>
            <a:ext cx="4826000" cy="369332"/>
          </a:xfrm>
          <a:prstGeom prst="rect">
            <a:avLst/>
          </a:prstGeom>
          <a:noFill/>
        </p:spPr>
        <p:txBody>
          <a:bodyPr wrap="square" rtlCol="0">
            <a:spAutoFit/>
          </a:bodyPr>
          <a:lstStyle/>
          <a:p>
            <a:r>
              <a:rPr lang="en-US" dirty="0"/>
              <a:t>See:  </a:t>
            </a:r>
            <a:r>
              <a:rPr lang="en-US" dirty="0">
                <a:hlinkClick r:id="rId4"/>
              </a:rPr>
              <a:t>kramdown Quick Reference</a:t>
            </a:r>
            <a:endParaRPr lang="en-US" dirty="0"/>
          </a:p>
        </p:txBody>
      </p:sp>
      <p:sp>
        <p:nvSpPr>
          <p:cNvPr id="21" name="TextBox 20">
            <a:extLst>
              <a:ext uri="{FF2B5EF4-FFF2-40B4-BE49-F238E27FC236}">
                <a16:creationId xmlns:a16="http://schemas.microsoft.com/office/drawing/2014/main" id="{32BA1848-2BEE-4CC7-AADB-80BA682307A5}"/>
              </a:ext>
            </a:extLst>
          </p:cNvPr>
          <p:cNvSpPr txBox="1"/>
          <p:nvPr/>
        </p:nvSpPr>
        <p:spPr>
          <a:xfrm>
            <a:off x="756920" y="1328689"/>
            <a:ext cx="4648200" cy="830997"/>
          </a:xfrm>
          <a:prstGeom prst="rect">
            <a:avLst/>
          </a:prstGeom>
          <a:noFill/>
        </p:spPr>
        <p:txBody>
          <a:bodyPr wrap="square" rtlCol="0">
            <a:spAutoFit/>
          </a:bodyPr>
          <a:lstStyle/>
          <a:p>
            <a:r>
              <a:rPr lang="en-US" sz="2400" dirty="0">
                <a:solidFill>
                  <a:srgbClr val="0070C0"/>
                </a:solidFill>
              </a:rPr>
              <a:t>Used by HL7 FHIR &amp; IHE FHIR-Based Publications … </a:t>
            </a:r>
          </a:p>
        </p:txBody>
      </p:sp>
      <p:pic>
        <p:nvPicPr>
          <p:cNvPr id="23" name="Picture 22" descr="Text&#10;&#10;Description automatically generated">
            <a:hlinkClick r:id="rId5"/>
            <a:extLst>
              <a:ext uri="{FF2B5EF4-FFF2-40B4-BE49-F238E27FC236}">
                <a16:creationId xmlns:a16="http://schemas.microsoft.com/office/drawing/2014/main" id="{A95D33C4-D49D-5B0E-DB14-9E4052FDEC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6526" y="2522351"/>
            <a:ext cx="4143405" cy="952507"/>
          </a:xfrm>
          <a:prstGeom prst="rect">
            <a:avLst/>
          </a:prstGeom>
        </p:spPr>
      </p:pic>
      <p:sp>
        <p:nvSpPr>
          <p:cNvPr id="10" name="TextBox 9">
            <a:extLst>
              <a:ext uri="{FF2B5EF4-FFF2-40B4-BE49-F238E27FC236}">
                <a16:creationId xmlns:a16="http://schemas.microsoft.com/office/drawing/2014/main" id="{D61E7BFE-0A8C-B4D8-2DA0-6C8D75F20B72}"/>
              </a:ext>
            </a:extLst>
          </p:cNvPr>
          <p:cNvSpPr txBox="1"/>
          <p:nvPr/>
        </p:nvSpPr>
        <p:spPr>
          <a:xfrm>
            <a:off x="838200" y="3858686"/>
            <a:ext cx="5013960" cy="1600438"/>
          </a:xfrm>
          <a:prstGeom prst="rect">
            <a:avLst/>
          </a:prstGeom>
          <a:noFill/>
        </p:spPr>
        <p:txBody>
          <a:bodyPr wrap="square" rtlCol="0">
            <a:spAutoFit/>
          </a:bodyPr>
          <a:lstStyle/>
          <a:p>
            <a:r>
              <a:rPr lang="en-US" sz="2000" dirty="0">
                <a:solidFill>
                  <a:srgbClr val="0070C0"/>
                </a:solidFill>
              </a:rPr>
              <a:t>… is a </a:t>
            </a:r>
            <a:r>
              <a:rPr lang="en-US" sz="2000" b="1" i="1" dirty="0">
                <a:solidFill>
                  <a:srgbClr val="0070C0"/>
                </a:solidFill>
              </a:rPr>
              <a:t>TOOL</a:t>
            </a:r>
            <a:r>
              <a:rPr lang="en-US" sz="2000" dirty="0">
                <a:solidFill>
                  <a:srgbClr val="0070C0"/>
                </a:solidFill>
              </a:rPr>
              <a:t> for processing markdown “flavors” + for providing some extension capabilities</a:t>
            </a:r>
          </a:p>
          <a:p>
            <a:endParaRPr lang="en-US" sz="2000" dirty="0">
              <a:solidFill>
                <a:srgbClr val="0070C0"/>
              </a:solidFill>
            </a:endParaRPr>
          </a:p>
          <a:p>
            <a:r>
              <a:rPr lang="en-US" dirty="0">
                <a:solidFill>
                  <a:srgbClr val="0070C0"/>
                </a:solidFill>
              </a:rPr>
              <a:t>(note:  </a:t>
            </a:r>
            <a:r>
              <a:rPr lang="en-US" dirty="0" err="1">
                <a:solidFill>
                  <a:srgbClr val="0070C0"/>
                </a:solidFill>
              </a:rPr>
              <a:t>kramdown</a:t>
            </a:r>
            <a:r>
              <a:rPr lang="en-US" dirty="0">
                <a:solidFill>
                  <a:srgbClr val="0070C0"/>
                </a:solidFill>
              </a:rPr>
              <a:t> claims to be a “superset” of markdown … but not a markdown flavor … ???)</a:t>
            </a:r>
            <a:r>
              <a:rPr lang="en-US" sz="2000" dirty="0">
                <a:solidFill>
                  <a:srgbClr val="0070C0"/>
                </a:solidFill>
              </a:rPr>
              <a:t> </a:t>
            </a:r>
          </a:p>
        </p:txBody>
      </p:sp>
    </p:spTree>
    <p:extLst>
      <p:ext uri="{BB962C8B-B14F-4D97-AF65-F5344CB8AC3E}">
        <p14:creationId xmlns:p14="http://schemas.microsoft.com/office/powerpoint/2010/main" val="4280906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768350"/>
            <a:ext cx="11012036" cy="3120899"/>
          </a:xfrm>
        </p:spPr>
        <p:txBody>
          <a:bodyPr>
            <a:normAutofit/>
          </a:bodyPr>
          <a:lstStyle/>
          <a:p>
            <a:pPr>
              <a:spcAft>
                <a:spcPts val="1200"/>
              </a:spcAft>
            </a:pPr>
            <a:r>
              <a:rPr lang="en-US" b="1" dirty="0">
                <a:solidFill>
                  <a:srgbClr val="0070C0"/>
                </a:solidFill>
              </a:rPr>
              <a:t>Gemini SES+MDI – </a:t>
            </a:r>
            <a:br>
              <a:rPr lang="en-US" b="1" dirty="0">
                <a:solidFill>
                  <a:srgbClr val="0070C0"/>
                </a:solidFill>
              </a:rPr>
            </a:br>
            <a:r>
              <a:rPr lang="en-US" b="1" dirty="0">
                <a:solidFill>
                  <a:srgbClr val="0070C0"/>
                </a:solidFill>
              </a:rPr>
              <a:t>2022 RI+MC+RR Strategy – </a:t>
            </a:r>
            <a:br>
              <a:rPr lang="en-US" b="1" dirty="0">
                <a:solidFill>
                  <a:srgbClr val="0070C0"/>
                </a:solidFill>
              </a:rPr>
            </a:br>
            <a:br>
              <a:rPr lang="en-US" sz="2000" b="1" dirty="0">
                <a:solidFill>
                  <a:srgbClr val="0070C0"/>
                </a:solidFill>
              </a:rPr>
            </a:br>
            <a:r>
              <a:rPr lang="en-US" b="1" i="1" dirty="0">
                <a:solidFill>
                  <a:srgbClr val="0070C0"/>
                </a:solidFill>
              </a:rPr>
              <a:t>ITI Special Pages &amp; DEV OID Scheme</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lstStyle/>
          <a:p>
            <a:r>
              <a:rPr lang="en-US" dirty="0"/>
              <a:t>One approach to publishing the updated IHE Devices OID scheme, including extensions supporting the SDPi profiles, is to leverage the approach that ITI developed for publishing tables of various identifiers and value sets.</a:t>
            </a:r>
            <a:endParaRPr lang="en-US" dirty="0">
              <a:solidFill>
                <a:srgbClr val="0070C0"/>
              </a:solidFill>
            </a:endParaRP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dirty="0"/>
              <a:t>Gemini SES+MDI SDPi+FHIR Project</a:t>
            </a:r>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18</a:t>
            </a:fld>
            <a:endParaRPr lang="en-US"/>
          </a:p>
        </p:txBody>
      </p:sp>
    </p:spTree>
    <p:extLst>
      <p:ext uri="{BB962C8B-B14F-4D97-AF65-F5344CB8AC3E}">
        <p14:creationId xmlns:p14="http://schemas.microsoft.com/office/powerpoint/2010/main" val="1946161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a:xfrm>
            <a:off x="838200" y="22226"/>
            <a:ext cx="11353800" cy="806450"/>
          </a:xfrm>
        </p:spPr>
        <p:txBody>
          <a:bodyPr>
            <a:normAutofit/>
          </a:bodyPr>
          <a:lstStyle/>
          <a:p>
            <a:r>
              <a:rPr lang="en-US" dirty="0">
                <a:solidFill>
                  <a:srgbClr val="0070C0"/>
                </a:solidFill>
              </a:rPr>
              <a:t>IHE DEV OID Publication – </a:t>
            </a:r>
            <a:r>
              <a:rPr lang="en-US" i="1" dirty="0">
                <a:solidFill>
                  <a:srgbClr val="0070C0"/>
                </a:solidFill>
              </a:rPr>
              <a:t>Leverage ITI Approach?</a:t>
            </a:r>
          </a:p>
        </p:txBody>
      </p:sp>
      <p:sp>
        <p:nvSpPr>
          <p:cNvPr id="4" name="Footer Placeholder 3">
            <a:extLst>
              <a:ext uri="{FF2B5EF4-FFF2-40B4-BE49-F238E27FC236}">
                <a16:creationId xmlns:a16="http://schemas.microsoft.com/office/drawing/2014/main" id="{5EE93940-65A4-F0E5-CFF9-C75A03D60672}"/>
              </a:ext>
            </a:extLst>
          </p:cNvPr>
          <p:cNvSpPr>
            <a:spLocks noGrp="1"/>
          </p:cNvSpPr>
          <p:nvPr>
            <p:ph type="ftr" sz="quarter" idx="11"/>
          </p:nvPr>
        </p:nvSpPr>
        <p:spPr/>
        <p:txBody>
          <a:bodyPr/>
          <a:lstStyle/>
          <a:p>
            <a:r>
              <a:rPr lang="en-US" dirty="0"/>
              <a:t>Gemini SES MDI SDPi+FHIR Project</a:t>
            </a:r>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19</a:t>
            </a:fld>
            <a:endParaRPr lang="en-US" dirty="0"/>
          </a:p>
        </p:txBody>
      </p:sp>
      <p:sp>
        <p:nvSpPr>
          <p:cNvPr id="9" name="TextBox 8">
            <a:extLst>
              <a:ext uri="{FF2B5EF4-FFF2-40B4-BE49-F238E27FC236}">
                <a16:creationId xmlns:a16="http://schemas.microsoft.com/office/drawing/2014/main" id="{C4885751-0FD3-DD82-58DC-FFC460E76BE7}"/>
              </a:ext>
            </a:extLst>
          </p:cNvPr>
          <p:cNvSpPr txBox="1"/>
          <p:nvPr/>
        </p:nvSpPr>
        <p:spPr>
          <a:xfrm>
            <a:off x="838200" y="1581817"/>
            <a:ext cx="9890975" cy="461665"/>
          </a:xfrm>
          <a:prstGeom prst="rect">
            <a:avLst/>
          </a:prstGeom>
          <a:noFill/>
        </p:spPr>
        <p:txBody>
          <a:bodyPr wrap="square" rtlCol="0">
            <a:spAutoFit/>
          </a:bodyPr>
          <a:lstStyle/>
          <a:p>
            <a:r>
              <a:rPr lang="en-US" sz="2400" b="1" dirty="0">
                <a:solidFill>
                  <a:srgbClr val="0070C0"/>
                </a:solidFill>
              </a:rPr>
              <a:t>Given the need to update and re-publish the IHE DEV OID allocations …</a:t>
            </a:r>
          </a:p>
        </p:txBody>
      </p:sp>
      <p:sp>
        <p:nvSpPr>
          <p:cNvPr id="10" name="TextBox 9">
            <a:extLst>
              <a:ext uri="{FF2B5EF4-FFF2-40B4-BE49-F238E27FC236}">
                <a16:creationId xmlns:a16="http://schemas.microsoft.com/office/drawing/2014/main" id="{C27D9CDD-C219-5CC7-7A4C-447D217BED68}"/>
              </a:ext>
            </a:extLst>
          </p:cNvPr>
          <p:cNvSpPr txBox="1"/>
          <p:nvPr/>
        </p:nvSpPr>
        <p:spPr>
          <a:xfrm>
            <a:off x="838200" y="2326618"/>
            <a:ext cx="9810615" cy="1200329"/>
          </a:xfrm>
          <a:prstGeom prst="rect">
            <a:avLst/>
          </a:prstGeom>
          <a:noFill/>
        </p:spPr>
        <p:txBody>
          <a:bodyPr wrap="square" rtlCol="0">
            <a:spAutoFit/>
          </a:bodyPr>
          <a:lstStyle/>
          <a:p>
            <a:r>
              <a:rPr lang="en-US" sz="2400" b="1" dirty="0">
                <a:solidFill>
                  <a:srgbClr val="0070C0"/>
                </a:solidFill>
              </a:rPr>
              <a:t>Question:  </a:t>
            </a:r>
          </a:p>
          <a:p>
            <a:pPr marL="914400" indent="-914400"/>
            <a:r>
              <a:rPr lang="en-US" sz="2400" b="1" i="1" dirty="0">
                <a:solidFill>
                  <a:srgbClr val="0070C0"/>
                </a:solidFill>
              </a:rPr>
              <a:t>	Should we use an approach analogous to what IHE / ITI uses today (e.g., IHE </a:t>
            </a:r>
            <a:r>
              <a:rPr lang="en-US" sz="2400" b="1" i="1" dirty="0" err="1">
                <a:solidFill>
                  <a:srgbClr val="0070C0"/>
                </a:solidFill>
              </a:rPr>
              <a:t>FormatCode</a:t>
            </a:r>
            <a:r>
              <a:rPr lang="en-US" sz="2400" b="1" i="1" dirty="0">
                <a:solidFill>
                  <a:srgbClr val="0070C0"/>
                </a:solidFill>
              </a:rPr>
              <a:t> identifiers)?</a:t>
            </a:r>
          </a:p>
        </p:txBody>
      </p:sp>
      <p:sp>
        <p:nvSpPr>
          <p:cNvPr id="11" name="TextBox 10">
            <a:extLst>
              <a:ext uri="{FF2B5EF4-FFF2-40B4-BE49-F238E27FC236}">
                <a16:creationId xmlns:a16="http://schemas.microsoft.com/office/drawing/2014/main" id="{8D8E42B2-30CB-475B-BF68-2B1DF4AC556F}"/>
              </a:ext>
            </a:extLst>
          </p:cNvPr>
          <p:cNvSpPr txBox="1"/>
          <p:nvPr/>
        </p:nvSpPr>
        <p:spPr>
          <a:xfrm>
            <a:off x="838199" y="3810083"/>
            <a:ext cx="9297474" cy="461665"/>
          </a:xfrm>
          <a:prstGeom prst="rect">
            <a:avLst/>
          </a:prstGeom>
          <a:noFill/>
        </p:spPr>
        <p:txBody>
          <a:bodyPr wrap="square" rtlCol="0">
            <a:spAutoFit/>
          </a:bodyPr>
          <a:lstStyle/>
          <a:p>
            <a:r>
              <a:rPr lang="en-US" sz="2400" b="1" dirty="0">
                <a:solidFill>
                  <a:srgbClr val="0070C0"/>
                </a:solidFill>
              </a:rPr>
              <a:t>Example</a:t>
            </a:r>
            <a:r>
              <a:rPr lang="en-US" sz="2400" dirty="0"/>
              <a:t>:   </a:t>
            </a:r>
            <a:r>
              <a:rPr lang="en-US" dirty="0">
                <a:hlinkClick r:id="rId2"/>
              </a:rPr>
              <a:t>https://profiles.ihe.net/fhir/ihe.formatcode.fhir/ValueSet-formatcode.html</a:t>
            </a:r>
            <a:r>
              <a:rPr lang="en-US" dirty="0"/>
              <a:t> </a:t>
            </a:r>
          </a:p>
        </p:txBody>
      </p:sp>
      <p:sp>
        <p:nvSpPr>
          <p:cNvPr id="12" name="TextBox 11">
            <a:extLst>
              <a:ext uri="{FF2B5EF4-FFF2-40B4-BE49-F238E27FC236}">
                <a16:creationId xmlns:a16="http://schemas.microsoft.com/office/drawing/2014/main" id="{DEC8AAF2-D83E-2DF0-EA67-40BD41DCC782}"/>
              </a:ext>
            </a:extLst>
          </p:cNvPr>
          <p:cNvSpPr txBox="1"/>
          <p:nvPr/>
        </p:nvSpPr>
        <p:spPr>
          <a:xfrm>
            <a:off x="838199" y="4554884"/>
            <a:ext cx="9297474" cy="461665"/>
          </a:xfrm>
          <a:prstGeom prst="rect">
            <a:avLst/>
          </a:prstGeom>
          <a:noFill/>
        </p:spPr>
        <p:txBody>
          <a:bodyPr wrap="square" rtlCol="0">
            <a:spAutoFit/>
          </a:bodyPr>
          <a:lstStyle/>
          <a:p>
            <a:r>
              <a:rPr lang="en-US" sz="2400" b="1" dirty="0">
                <a:solidFill>
                  <a:srgbClr val="0070C0"/>
                </a:solidFill>
              </a:rPr>
              <a:t>Github Source</a:t>
            </a:r>
            <a:r>
              <a:rPr lang="en-US" sz="2400" b="1" dirty="0"/>
              <a:t>:  </a:t>
            </a:r>
            <a:r>
              <a:rPr lang="en-US" dirty="0">
                <a:hlinkClick r:id="rId3"/>
              </a:rPr>
              <a:t>https://github.com/IHE/FormatCode/tree/master/input/resources</a:t>
            </a:r>
            <a:r>
              <a:rPr lang="en-US" dirty="0"/>
              <a:t>  </a:t>
            </a:r>
          </a:p>
        </p:txBody>
      </p:sp>
      <p:sp>
        <p:nvSpPr>
          <p:cNvPr id="14" name="TextBox 13">
            <a:extLst>
              <a:ext uri="{FF2B5EF4-FFF2-40B4-BE49-F238E27FC236}">
                <a16:creationId xmlns:a16="http://schemas.microsoft.com/office/drawing/2014/main" id="{9EB9D11E-CB63-5A8E-5BC8-2D728F6468ED}"/>
              </a:ext>
            </a:extLst>
          </p:cNvPr>
          <p:cNvSpPr txBox="1"/>
          <p:nvPr/>
        </p:nvSpPr>
        <p:spPr>
          <a:xfrm>
            <a:off x="838199" y="5299684"/>
            <a:ext cx="10495209" cy="830997"/>
          </a:xfrm>
          <a:prstGeom prst="rect">
            <a:avLst/>
          </a:prstGeom>
          <a:noFill/>
        </p:spPr>
        <p:txBody>
          <a:bodyPr wrap="square" rtlCol="0">
            <a:spAutoFit/>
          </a:bodyPr>
          <a:lstStyle/>
          <a:p>
            <a:r>
              <a:rPr lang="en-US" sz="2400" b="1" dirty="0">
                <a:solidFill>
                  <a:srgbClr val="0070C0"/>
                </a:solidFill>
              </a:rPr>
              <a:t>Answer:  </a:t>
            </a:r>
          </a:p>
          <a:p>
            <a:pPr marL="914400" indent="-914400"/>
            <a:r>
              <a:rPr lang="en-US" sz="2400" b="1" i="1" dirty="0">
                <a:solidFill>
                  <a:srgbClr val="0070C0"/>
                </a:solidFill>
              </a:rPr>
              <a:t>	Yes, but in a way that is consistent with the DEV TF &amp; SDPi Supplement </a:t>
            </a:r>
          </a:p>
        </p:txBody>
      </p:sp>
    </p:spTree>
    <p:extLst>
      <p:ext uri="{BB962C8B-B14F-4D97-AF65-F5344CB8AC3E}">
        <p14:creationId xmlns:p14="http://schemas.microsoft.com/office/powerpoint/2010/main" val="133458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C020-8250-4FD3-8F5B-2F70B8211D8F}"/>
              </a:ext>
            </a:extLst>
          </p:cNvPr>
          <p:cNvSpPr>
            <a:spLocks noGrp="1"/>
          </p:cNvSpPr>
          <p:nvPr>
            <p:ph type="title"/>
          </p:nvPr>
        </p:nvSpPr>
        <p:spPr>
          <a:xfrm>
            <a:off x="268224" y="2052427"/>
            <a:ext cx="11923773" cy="1738975"/>
          </a:xfrm>
        </p:spPr>
        <p:txBody>
          <a:bodyPr>
            <a:normAutofit/>
          </a:bodyPr>
          <a:lstStyle/>
          <a:p>
            <a:r>
              <a:rPr lang="en-US" sz="4000" dirty="0"/>
              <a:t>Gemini SES+MDI </a:t>
            </a:r>
            <a:br>
              <a:rPr lang="en-US" sz="4000" dirty="0"/>
            </a:br>
            <a:r>
              <a:rPr lang="it-IT" sz="4000" dirty="0"/>
              <a:t>2022 RI+MC+RR Strategy</a:t>
            </a:r>
            <a:br>
              <a:rPr lang="en-US" sz="4000" dirty="0"/>
            </a:br>
            <a:r>
              <a:rPr lang="en-US" sz="4000" dirty="0"/>
              <a:t>Word – Markdown – AsciiDoc ?</a:t>
            </a:r>
          </a:p>
        </p:txBody>
      </p:sp>
      <p:sp>
        <p:nvSpPr>
          <p:cNvPr id="5" name="Slide Number Placeholder 4">
            <a:extLst>
              <a:ext uri="{FF2B5EF4-FFF2-40B4-BE49-F238E27FC236}">
                <a16:creationId xmlns:a16="http://schemas.microsoft.com/office/drawing/2014/main" id="{CCB680B0-22AE-41A6-941B-0890391857B6}"/>
              </a:ext>
            </a:extLst>
          </p:cNvPr>
          <p:cNvSpPr>
            <a:spLocks noGrp="1"/>
          </p:cNvSpPr>
          <p:nvPr>
            <p:ph type="sldNum" sz="quarter" idx="12"/>
          </p:nvPr>
        </p:nvSpPr>
        <p:spPr/>
        <p:txBody>
          <a:bodyPr/>
          <a:lstStyle/>
          <a:p>
            <a:fld id="{4B2B13E8-E2F1-42A7-A4D7-4750DA1EC715}" type="slidenum">
              <a:rPr lang="en-US" smtClean="0"/>
              <a:pPr/>
              <a:t>2</a:t>
            </a:fld>
            <a:endParaRPr lang="en-US" dirty="0"/>
          </a:p>
        </p:txBody>
      </p:sp>
      <p:sp>
        <p:nvSpPr>
          <p:cNvPr id="9" name="Content Placeholder 2">
            <a:extLst>
              <a:ext uri="{FF2B5EF4-FFF2-40B4-BE49-F238E27FC236}">
                <a16:creationId xmlns:a16="http://schemas.microsoft.com/office/drawing/2014/main" id="{CCC2E69D-70F9-49AE-A92E-4E9896FD6F87}"/>
              </a:ext>
            </a:extLst>
          </p:cNvPr>
          <p:cNvSpPr txBox="1">
            <a:spLocks/>
          </p:cNvSpPr>
          <p:nvPr/>
        </p:nvSpPr>
        <p:spPr>
          <a:xfrm>
            <a:off x="1515980" y="3920032"/>
            <a:ext cx="10676020" cy="555625"/>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Current Strategy:  </a:t>
            </a:r>
            <a:r>
              <a:rPr lang="en-US" i="1" dirty="0"/>
              <a:t>Word “Markup”</a:t>
            </a:r>
          </a:p>
        </p:txBody>
      </p:sp>
      <p:sp>
        <p:nvSpPr>
          <p:cNvPr id="10" name="Content Placeholder 2">
            <a:extLst>
              <a:ext uri="{FF2B5EF4-FFF2-40B4-BE49-F238E27FC236}">
                <a16:creationId xmlns:a16="http://schemas.microsoft.com/office/drawing/2014/main" id="{137EE37E-38E3-4C05-A160-D2C7BF8D6C36}"/>
              </a:ext>
            </a:extLst>
          </p:cNvPr>
          <p:cNvSpPr txBox="1">
            <a:spLocks/>
          </p:cNvSpPr>
          <p:nvPr/>
        </p:nvSpPr>
        <p:spPr>
          <a:xfrm>
            <a:off x="1515969" y="4563968"/>
            <a:ext cx="10676021" cy="55562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ITI Use of Markdown for profiles.ihe.net Publication</a:t>
            </a:r>
          </a:p>
        </p:txBody>
      </p:sp>
      <p:sp>
        <p:nvSpPr>
          <p:cNvPr id="15" name="Footer Placeholder 8">
            <a:extLst>
              <a:ext uri="{FF2B5EF4-FFF2-40B4-BE49-F238E27FC236}">
                <a16:creationId xmlns:a16="http://schemas.microsoft.com/office/drawing/2014/main" id="{FAD1271F-310D-4A89-A0B2-9E7348376A70}"/>
              </a:ext>
            </a:extLst>
          </p:cNvPr>
          <p:cNvSpPr>
            <a:spLocks noGrp="1"/>
          </p:cNvSpPr>
          <p:nvPr>
            <p:ph type="ftr" sz="quarter" idx="11"/>
          </p:nvPr>
        </p:nvSpPr>
        <p:spPr>
          <a:xfrm>
            <a:off x="3346101" y="6440994"/>
            <a:ext cx="5496448" cy="413832"/>
          </a:xfrm>
        </p:spPr>
        <p:txBody>
          <a:bodyPr/>
          <a:lstStyle/>
          <a:p>
            <a:r>
              <a:rPr lang="en-US" dirty="0"/>
              <a:t>Gemini SES+MDI SDPi+FHIR Project</a:t>
            </a:r>
          </a:p>
        </p:txBody>
      </p:sp>
      <p:sp>
        <p:nvSpPr>
          <p:cNvPr id="12" name="Content Placeholder 2">
            <a:extLst>
              <a:ext uri="{FF2B5EF4-FFF2-40B4-BE49-F238E27FC236}">
                <a16:creationId xmlns:a16="http://schemas.microsoft.com/office/drawing/2014/main" id="{BCFE0086-66B9-4C5E-A729-57963A55388C}"/>
              </a:ext>
            </a:extLst>
          </p:cNvPr>
          <p:cNvSpPr txBox="1">
            <a:spLocks/>
          </p:cNvSpPr>
          <p:nvPr/>
        </p:nvSpPr>
        <p:spPr>
          <a:xfrm>
            <a:off x="1515969" y="5207904"/>
            <a:ext cx="10676020" cy="55562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ITI Special Pages &amp; DEV OID Scheme</a:t>
            </a:r>
            <a:endParaRPr lang="en-US" i="1" dirty="0"/>
          </a:p>
        </p:txBody>
      </p:sp>
      <p:sp>
        <p:nvSpPr>
          <p:cNvPr id="13" name="Content Placeholder 2">
            <a:extLst>
              <a:ext uri="{FF2B5EF4-FFF2-40B4-BE49-F238E27FC236}">
                <a16:creationId xmlns:a16="http://schemas.microsoft.com/office/drawing/2014/main" id="{C59C112C-BEA1-4472-8EF1-C58A260F561F}"/>
              </a:ext>
            </a:extLst>
          </p:cNvPr>
          <p:cNvSpPr txBox="1">
            <a:spLocks/>
          </p:cNvSpPr>
          <p:nvPr/>
        </p:nvSpPr>
        <p:spPr>
          <a:xfrm>
            <a:off x="1515964" y="5851840"/>
            <a:ext cx="10676025" cy="55562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Door #3:  AsciiDoc</a:t>
            </a:r>
          </a:p>
        </p:txBody>
      </p:sp>
      <p:pic>
        <p:nvPicPr>
          <p:cNvPr id="11" name="Picture 10" descr="Graphical user interface, application&#10;&#10;Description automatically generated">
            <a:extLst>
              <a:ext uri="{FF2B5EF4-FFF2-40B4-BE49-F238E27FC236}">
                <a16:creationId xmlns:a16="http://schemas.microsoft.com/office/drawing/2014/main" id="{D89D66E9-E4B2-45EC-A177-2A4311455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625" y="106706"/>
            <a:ext cx="4865513" cy="2819159"/>
          </a:xfrm>
          <a:prstGeom prst="rect">
            <a:avLst/>
          </a:prstGeom>
        </p:spPr>
      </p:pic>
    </p:spTree>
    <p:extLst>
      <p:ext uri="{BB962C8B-B14F-4D97-AF65-F5344CB8AC3E}">
        <p14:creationId xmlns:p14="http://schemas.microsoft.com/office/powerpoint/2010/main" val="235396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768350"/>
            <a:ext cx="11012036" cy="3120899"/>
          </a:xfrm>
        </p:spPr>
        <p:txBody>
          <a:bodyPr>
            <a:normAutofit/>
          </a:bodyPr>
          <a:lstStyle/>
          <a:p>
            <a:pPr>
              <a:spcAft>
                <a:spcPts val="1200"/>
              </a:spcAft>
            </a:pPr>
            <a:r>
              <a:rPr lang="en-US" b="1" dirty="0">
                <a:solidFill>
                  <a:srgbClr val="0070C0"/>
                </a:solidFill>
              </a:rPr>
              <a:t>Gemini SES+MDI – </a:t>
            </a:r>
            <a:br>
              <a:rPr lang="en-US" b="1" dirty="0">
                <a:solidFill>
                  <a:srgbClr val="0070C0"/>
                </a:solidFill>
              </a:rPr>
            </a:br>
            <a:r>
              <a:rPr lang="en-US" b="1" dirty="0">
                <a:solidFill>
                  <a:srgbClr val="0070C0"/>
                </a:solidFill>
              </a:rPr>
              <a:t>2022 RI+MC+RR Strategy – </a:t>
            </a:r>
            <a:br>
              <a:rPr lang="en-US" b="1" dirty="0">
                <a:solidFill>
                  <a:srgbClr val="0070C0"/>
                </a:solidFill>
              </a:rPr>
            </a:br>
            <a:br>
              <a:rPr lang="en-US" sz="2000" b="1" dirty="0">
                <a:solidFill>
                  <a:srgbClr val="0070C0"/>
                </a:solidFill>
              </a:rPr>
            </a:br>
            <a:r>
              <a:rPr lang="en-US" b="1" i="1" dirty="0">
                <a:solidFill>
                  <a:srgbClr val="0070C0"/>
                </a:solidFill>
              </a:rPr>
              <a:t>Door #3:  AsciiDoc</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lstStyle/>
          <a:p>
            <a:r>
              <a:rPr lang="en-US" dirty="0"/>
              <a:t>In addition to using a Word-based document or a Markdown-based document, AsciiDoc is a 3</a:t>
            </a:r>
            <a:r>
              <a:rPr lang="en-US" baseline="30000" dirty="0"/>
              <a:t>rd</a:t>
            </a:r>
            <a:r>
              <a:rPr lang="en-US" dirty="0"/>
              <a:t> option that may be better able to author the technical SDPi profile specifications, as well as all artifacts created / generated in the SDC/SDPi+FHIR Gemini program. </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dirty="0"/>
              <a:t>Gemini SES+MDI SDPi+FHIR Project</a:t>
            </a:r>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20</a:t>
            </a:fld>
            <a:endParaRPr lang="en-US"/>
          </a:p>
        </p:txBody>
      </p:sp>
    </p:spTree>
    <p:extLst>
      <p:ext uri="{BB962C8B-B14F-4D97-AF65-F5344CB8AC3E}">
        <p14:creationId xmlns:p14="http://schemas.microsoft.com/office/powerpoint/2010/main" val="1074130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F20E-EC46-1CD0-B64C-AA91BF8371C1}"/>
              </a:ext>
            </a:extLst>
          </p:cNvPr>
          <p:cNvSpPr>
            <a:spLocks noGrp="1"/>
          </p:cNvSpPr>
          <p:nvPr>
            <p:ph type="title"/>
          </p:nvPr>
        </p:nvSpPr>
        <p:spPr/>
        <p:txBody>
          <a:bodyPr vert="horz" lIns="91440" tIns="45720" rIns="91440" bIns="45720" rtlCol="0" anchor="ctr">
            <a:normAutofit/>
          </a:bodyPr>
          <a:lstStyle/>
          <a:p>
            <a:r>
              <a:rPr lang="en-US" dirty="0">
                <a:solidFill>
                  <a:srgbClr val="0070C0"/>
                </a:solidFill>
              </a:rPr>
              <a:t>Option #3:  What is:  </a:t>
            </a:r>
            <a:r>
              <a:rPr lang="en-US" i="1" dirty="0">
                <a:solidFill>
                  <a:srgbClr val="0070C0"/>
                </a:solidFill>
              </a:rPr>
              <a:t>AsciiDoc?</a:t>
            </a:r>
          </a:p>
        </p:txBody>
      </p:sp>
      <p:sp>
        <p:nvSpPr>
          <p:cNvPr id="4" name="Footer Placeholder 3">
            <a:extLst>
              <a:ext uri="{FF2B5EF4-FFF2-40B4-BE49-F238E27FC236}">
                <a16:creationId xmlns:a16="http://schemas.microsoft.com/office/drawing/2014/main" id="{8B840F99-233A-6F43-6147-03C6AAC73726}"/>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FC625662-AB40-A106-7998-A7C73B4D5572}"/>
              </a:ext>
            </a:extLst>
          </p:cNvPr>
          <p:cNvSpPr>
            <a:spLocks noGrp="1"/>
          </p:cNvSpPr>
          <p:nvPr>
            <p:ph type="sldNum" sz="quarter" idx="12"/>
          </p:nvPr>
        </p:nvSpPr>
        <p:spPr/>
        <p:txBody>
          <a:bodyPr/>
          <a:lstStyle/>
          <a:p>
            <a:fld id="{4B2B13E8-E2F1-42A7-A4D7-4750DA1EC715}" type="slidenum">
              <a:rPr lang="en-US" smtClean="0"/>
              <a:pPr/>
              <a:t>21</a:t>
            </a:fld>
            <a:endParaRPr lang="en-US" dirty="0"/>
          </a:p>
        </p:txBody>
      </p:sp>
      <p:sp>
        <p:nvSpPr>
          <p:cNvPr id="9" name="Content Placeholder 2">
            <a:extLst>
              <a:ext uri="{FF2B5EF4-FFF2-40B4-BE49-F238E27FC236}">
                <a16:creationId xmlns:a16="http://schemas.microsoft.com/office/drawing/2014/main" id="{5545B007-F627-162A-7328-5D71DF519AA9}"/>
              </a:ext>
            </a:extLst>
          </p:cNvPr>
          <p:cNvSpPr>
            <a:spLocks noGrp="1"/>
          </p:cNvSpPr>
          <p:nvPr>
            <p:ph idx="1"/>
          </p:nvPr>
        </p:nvSpPr>
        <p:spPr>
          <a:xfrm>
            <a:off x="838200" y="1825625"/>
            <a:ext cx="10515600" cy="4351338"/>
          </a:xfrm>
        </p:spPr>
        <p:txBody>
          <a:bodyPr/>
          <a:lstStyle/>
          <a:p>
            <a:pPr marL="0" indent="0" algn="ctr">
              <a:buNone/>
            </a:pPr>
            <a:r>
              <a:rPr lang="en-US" dirty="0"/>
              <a:t>“AsciiDoc is a plain text markup language for writing technical content. It’s packed with semantic elements and equipped with features to modularize and reuse content. AsciiDoc content can be composed using a text editor, managed in a version control system, and published to multiple output formats.”</a:t>
            </a:r>
          </a:p>
          <a:p>
            <a:pPr marL="0" indent="0" algn="ctr">
              <a:buNone/>
            </a:pPr>
            <a:endParaRPr lang="en-US" dirty="0"/>
          </a:p>
          <a:p>
            <a:pPr marL="0" indent="0" algn="ctr">
              <a:buNone/>
            </a:pPr>
            <a:r>
              <a:rPr lang="en-US" dirty="0"/>
              <a:t>[</a:t>
            </a:r>
            <a:r>
              <a:rPr lang="de-DE" dirty="0" err="1">
                <a:hlinkClick r:id="rId2"/>
              </a:rPr>
              <a:t>AsciiDoc</a:t>
            </a:r>
            <a:r>
              <a:rPr lang="en-US" dirty="0"/>
              <a:t>]</a:t>
            </a:r>
            <a:endParaRPr lang="de-DE" dirty="0"/>
          </a:p>
        </p:txBody>
      </p:sp>
      <p:sp>
        <p:nvSpPr>
          <p:cNvPr id="10" name="TextBox 9">
            <a:extLst>
              <a:ext uri="{FF2B5EF4-FFF2-40B4-BE49-F238E27FC236}">
                <a16:creationId xmlns:a16="http://schemas.microsoft.com/office/drawing/2014/main" id="{F72B6451-AB29-8C33-D6AE-81788A27F908}"/>
              </a:ext>
            </a:extLst>
          </p:cNvPr>
          <p:cNvSpPr txBox="1"/>
          <p:nvPr/>
        </p:nvSpPr>
        <p:spPr>
          <a:xfrm>
            <a:off x="8067041" y="6046391"/>
            <a:ext cx="4124958" cy="369332"/>
          </a:xfrm>
          <a:prstGeom prst="rect">
            <a:avLst/>
          </a:prstGeom>
          <a:noFill/>
        </p:spPr>
        <p:txBody>
          <a:bodyPr wrap="square" rtlCol="0">
            <a:spAutoFit/>
          </a:bodyPr>
          <a:lstStyle/>
          <a:p>
            <a:r>
              <a:rPr lang="en-US" dirty="0">
                <a:solidFill>
                  <a:srgbClr val="0070C0"/>
                </a:solidFill>
              </a:rPr>
              <a:t>Source:  David </a:t>
            </a:r>
            <a:r>
              <a:rPr lang="en-US" dirty="0" err="1">
                <a:solidFill>
                  <a:srgbClr val="0070C0"/>
                </a:solidFill>
              </a:rPr>
              <a:t>Gregorczyk</a:t>
            </a:r>
            <a:r>
              <a:rPr lang="en-US" dirty="0">
                <a:solidFill>
                  <a:srgbClr val="0070C0"/>
                </a:solidFill>
              </a:rPr>
              <a:t> / Dr</a:t>
            </a:r>
            <a:r>
              <a:rPr lang="de-DE" dirty="0">
                <a:solidFill>
                  <a:srgbClr val="0070C0"/>
                </a:solidFill>
              </a:rPr>
              <a:t>ä</a:t>
            </a:r>
            <a:r>
              <a:rPr lang="en-US" dirty="0">
                <a:solidFill>
                  <a:srgbClr val="0070C0"/>
                </a:solidFill>
              </a:rPr>
              <a:t>ger</a:t>
            </a:r>
          </a:p>
        </p:txBody>
      </p:sp>
      <p:sp>
        <p:nvSpPr>
          <p:cNvPr id="3" name="TextBox 2">
            <a:extLst>
              <a:ext uri="{FF2B5EF4-FFF2-40B4-BE49-F238E27FC236}">
                <a16:creationId xmlns:a16="http://schemas.microsoft.com/office/drawing/2014/main" id="{CF67156F-C279-8295-46C9-4020DBD61B70}"/>
              </a:ext>
            </a:extLst>
          </p:cNvPr>
          <p:cNvSpPr txBox="1"/>
          <p:nvPr/>
        </p:nvSpPr>
        <p:spPr>
          <a:xfrm>
            <a:off x="838200" y="5364480"/>
            <a:ext cx="6700520" cy="923330"/>
          </a:xfrm>
          <a:prstGeom prst="rect">
            <a:avLst/>
          </a:prstGeom>
          <a:noFill/>
        </p:spPr>
        <p:txBody>
          <a:bodyPr wrap="square" rtlCol="0">
            <a:spAutoFit/>
          </a:bodyPr>
          <a:lstStyle/>
          <a:p>
            <a:r>
              <a:rPr lang="en-US" dirty="0">
                <a:solidFill>
                  <a:srgbClr val="0070C0"/>
                </a:solidFill>
              </a:rPr>
              <a:t>Note:  </a:t>
            </a:r>
            <a:r>
              <a:rPr lang="en-US" b="1" i="1" dirty="0">
                <a:solidFill>
                  <a:srgbClr val="0070C0"/>
                </a:solidFill>
              </a:rPr>
              <a:t>AsciiDoc is NOT a markdown flavor </a:t>
            </a:r>
            <a:r>
              <a:rPr lang="en-US" dirty="0">
                <a:solidFill>
                  <a:srgbClr val="0070C0"/>
                </a:solidFill>
              </a:rPr>
              <a:t>– it is a language purpose-built for technical specifications, with an extensive support community and tooling integration.</a:t>
            </a:r>
          </a:p>
        </p:txBody>
      </p:sp>
    </p:spTree>
    <p:extLst>
      <p:ext uri="{BB962C8B-B14F-4D97-AF65-F5344CB8AC3E}">
        <p14:creationId xmlns:p14="http://schemas.microsoft.com/office/powerpoint/2010/main" val="245435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F20E-EC46-1CD0-B64C-AA91BF8371C1}"/>
              </a:ext>
            </a:extLst>
          </p:cNvPr>
          <p:cNvSpPr>
            <a:spLocks noGrp="1"/>
          </p:cNvSpPr>
          <p:nvPr>
            <p:ph type="title"/>
          </p:nvPr>
        </p:nvSpPr>
        <p:spPr/>
        <p:txBody>
          <a:bodyPr vert="horz" lIns="91440" tIns="45720" rIns="91440" bIns="45720" rtlCol="0" anchor="ctr">
            <a:normAutofit/>
          </a:bodyPr>
          <a:lstStyle/>
          <a:p>
            <a:r>
              <a:rPr lang="en-US" dirty="0">
                <a:solidFill>
                  <a:srgbClr val="0070C0"/>
                </a:solidFill>
              </a:rPr>
              <a:t>Option #3:  AsciiDoc – </a:t>
            </a:r>
            <a:r>
              <a:rPr lang="en-US" i="1" dirty="0">
                <a:solidFill>
                  <a:srgbClr val="0070C0"/>
                </a:solidFill>
              </a:rPr>
              <a:t>Comparisons?</a:t>
            </a:r>
          </a:p>
        </p:txBody>
      </p:sp>
      <p:sp>
        <p:nvSpPr>
          <p:cNvPr id="5" name="Slide Number Placeholder 4">
            <a:extLst>
              <a:ext uri="{FF2B5EF4-FFF2-40B4-BE49-F238E27FC236}">
                <a16:creationId xmlns:a16="http://schemas.microsoft.com/office/drawing/2014/main" id="{FC625662-AB40-A106-7998-A7C73B4D5572}"/>
              </a:ext>
            </a:extLst>
          </p:cNvPr>
          <p:cNvSpPr>
            <a:spLocks noGrp="1"/>
          </p:cNvSpPr>
          <p:nvPr>
            <p:ph type="sldNum" sz="quarter" idx="12"/>
          </p:nvPr>
        </p:nvSpPr>
        <p:spPr/>
        <p:txBody>
          <a:bodyPr/>
          <a:lstStyle/>
          <a:p>
            <a:fld id="{4B2B13E8-E2F1-42A7-A4D7-4750DA1EC715}" type="slidenum">
              <a:rPr lang="en-US" smtClean="0"/>
              <a:pPr/>
              <a:t>22</a:t>
            </a:fld>
            <a:endParaRPr lang="en-US" dirty="0"/>
          </a:p>
        </p:txBody>
      </p:sp>
      <p:sp>
        <p:nvSpPr>
          <p:cNvPr id="3" name="TextBox 2">
            <a:extLst>
              <a:ext uri="{FF2B5EF4-FFF2-40B4-BE49-F238E27FC236}">
                <a16:creationId xmlns:a16="http://schemas.microsoft.com/office/drawing/2014/main" id="{E8C2F2B6-B9C0-AA19-B8AD-BC65EF6B8F3C}"/>
              </a:ext>
            </a:extLst>
          </p:cNvPr>
          <p:cNvSpPr txBox="1"/>
          <p:nvPr/>
        </p:nvSpPr>
        <p:spPr>
          <a:xfrm>
            <a:off x="8783321" y="6128266"/>
            <a:ext cx="3408678" cy="276999"/>
          </a:xfrm>
          <a:prstGeom prst="rect">
            <a:avLst/>
          </a:prstGeom>
          <a:noFill/>
        </p:spPr>
        <p:txBody>
          <a:bodyPr wrap="square" rtlCol="0">
            <a:spAutoFit/>
          </a:bodyPr>
          <a:lstStyle/>
          <a:p>
            <a:r>
              <a:rPr lang="en-US" sz="1200" dirty="0"/>
              <a:t>Source:  </a:t>
            </a:r>
            <a:r>
              <a:rPr lang="en-US" sz="1200" dirty="0">
                <a:hlinkClick r:id="rId2"/>
              </a:rPr>
              <a:t>AsciiDoc.org / “HOW ASCIIDOC STACKS UP”</a:t>
            </a:r>
            <a:endParaRPr lang="en-US" sz="1200" dirty="0"/>
          </a:p>
        </p:txBody>
      </p:sp>
      <p:pic>
        <p:nvPicPr>
          <p:cNvPr id="8" name="Picture 7" descr="Graphical user interface, text&#10;&#10;Description automatically generated">
            <a:extLst>
              <a:ext uri="{FF2B5EF4-FFF2-40B4-BE49-F238E27FC236}">
                <a16:creationId xmlns:a16="http://schemas.microsoft.com/office/drawing/2014/main" id="{07F4B60B-E006-90B1-3994-81F08C438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08" y="1075321"/>
            <a:ext cx="8302572" cy="5596941"/>
          </a:xfrm>
          <a:prstGeom prst="rect">
            <a:avLst/>
          </a:prstGeom>
          <a:ln w="19050">
            <a:solidFill>
              <a:srgbClr val="0070C0"/>
            </a:solidFill>
          </a:ln>
        </p:spPr>
      </p:pic>
      <p:sp>
        <p:nvSpPr>
          <p:cNvPr id="9" name="TextBox 8">
            <a:extLst>
              <a:ext uri="{FF2B5EF4-FFF2-40B4-BE49-F238E27FC236}">
                <a16:creationId xmlns:a16="http://schemas.microsoft.com/office/drawing/2014/main" id="{B24D9293-F211-70E1-15C0-E35003B7FAD4}"/>
              </a:ext>
            </a:extLst>
          </p:cNvPr>
          <p:cNvSpPr txBox="1"/>
          <p:nvPr/>
        </p:nvSpPr>
        <p:spPr>
          <a:xfrm>
            <a:off x="9250680" y="1915160"/>
            <a:ext cx="2656840" cy="2800767"/>
          </a:xfrm>
          <a:prstGeom prst="rect">
            <a:avLst/>
          </a:prstGeom>
          <a:noFill/>
        </p:spPr>
        <p:txBody>
          <a:bodyPr wrap="square" rtlCol="0">
            <a:spAutoFit/>
          </a:bodyPr>
          <a:lstStyle/>
          <a:p>
            <a:r>
              <a:rPr lang="en-US" sz="2400" dirty="0"/>
              <a:t>HL7 FHIR &amp; IHE use:</a:t>
            </a:r>
          </a:p>
          <a:p>
            <a:endParaRPr lang="en-US" sz="2400" dirty="0"/>
          </a:p>
          <a:p>
            <a:pPr algn="ctr"/>
            <a:r>
              <a:rPr lang="en-US" sz="3200" b="1" dirty="0">
                <a:solidFill>
                  <a:srgbClr val="0070C0"/>
                </a:solidFill>
              </a:rPr>
              <a:t>markdown</a:t>
            </a:r>
          </a:p>
          <a:p>
            <a:pPr algn="ctr"/>
            <a:endParaRPr lang="en-US" sz="2400" dirty="0"/>
          </a:p>
          <a:p>
            <a:pPr algn="ctr"/>
            <a:r>
              <a:rPr lang="en-US" sz="2400" dirty="0"/>
              <a:t>To support integration with HL7 FHIR Tooling</a:t>
            </a:r>
          </a:p>
        </p:txBody>
      </p:sp>
    </p:spTree>
    <p:extLst>
      <p:ext uri="{BB962C8B-B14F-4D97-AF65-F5344CB8AC3E}">
        <p14:creationId xmlns:p14="http://schemas.microsoft.com/office/powerpoint/2010/main" val="1107780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F20E-EC46-1CD0-B64C-AA91BF8371C1}"/>
              </a:ext>
            </a:extLst>
          </p:cNvPr>
          <p:cNvSpPr>
            <a:spLocks noGrp="1"/>
          </p:cNvSpPr>
          <p:nvPr>
            <p:ph type="title"/>
          </p:nvPr>
        </p:nvSpPr>
        <p:spPr/>
        <p:txBody>
          <a:bodyPr vert="horz" lIns="91440" tIns="45720" rIns="91440" bIns="45720" rtlCol="0" anchor="ctr">
            <a:normAutofit/>
          </a:bodyPr>
          <a:lstStyle/>
          <a:p>
            <a:r>
              <a:rPr lang="en-US" dirty="0">
                <a:solidFill>
                  <a:srgbClr val="0070C0"/>
                </a:solidFill>
              </a:rPr>
              <a:t>Option #3:  AsciiDoc – </a:t>
            </a:r>
            <a:r>
              <a:rPr lang="en-US" i="1" dirty="0">
                <a:solidFill>
                  <a:srgbClr val="0070C0"/>
                </a:solidFill>
              </a:rPr>
              <a:t>How does it work?</a:t>
            </a:r>
          </a:p>
        </p:txBody>
      </p:sp>
      <p:sp>
        <p:nvSpPr>
          <p:cNvPr id="4" name="Footer Placeholder 3">
            <a:extLst>
              <a:ext uri="{FF2B5EF4-FFF2-40B4-BE49-F238E27FC236}">
                <a16:creationId xmlns:a16="http://schemas.microsoft.com/office/drawing/2014/main" id="{8B840F99-233A-6F43-6147-03C6AAC73726}"/>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FC625662-AB40-A106-7998-A7C73B4D5572}"/>
              </a:ext>
            </a:extLst>
          </p:cNvPr>
          <p:cNvSpPr>
            <a:spLocks noGrp="1"/>
          </p:cNvSpPr>
          <p:nvPr>
            <p:ph type="sldNum" sz="quarter" idx="12"/>
          </p:nvPr>
        </p:nvSpPr>
        <p:spPr/>
        <p:txBody>
          <a:bodyPr/>
          <a:lstStyle/>
          <a:p>
            <a:fld id="{4B2B13E8-E2F1-42A7-A4D7-4750DA1EC715}" type="slidenum">
              <a:rPr lang="en-US" smtClean="0"/>
              <a:pPr/>
              <a:t>23</a:t>
            </a:fld>
            <a:endParaRPr lang="en-US" dirty="0"/>
          </a:p>
        </p:txBody>
      </p:sp>
      <p:grpSp>
        <p:nvGrpSpPr>
          <p:cNvPr id="6" name="Group 5">
            <a:extLst>
              <a:ext uri="{FF2B5EF4-FFF2-40B4-BE49-F238E27FC236}">
                <a16:creationId xmlns:a16="http://schemas.microsoft.com/office/drawing/2014/main" id="{999A1070-2C9D-5217-3F74-119F6B53FEBE}"/>
              </a:ext>
            </a:extLst>
          </p:cNvPr>
          <p:cNvGrpSpPr/>
          <p:nvPr/>
        </p:nvGrpSpPr>
        <p:grpSpPr>
          <a:xfrm>
            <a:off x="1804850" y="1411594"/>
            <a:ext cx="8582297" cy="4495188"/>
            <a:chOff x="1802673" y="1872955"/>
            <a:chExt cx="8582297" cy="4495188"/>
          </a:xfrm>
        </p:grpSpPr>
        <p:sp>
          <p:nvSpPr>
            <p:cNvPr id="8" name="Rectangle: Folded Corner 7">
              <a:extLst>
                <a:ext uri="{FF2B5EF4-FFF2-40B4-BE49-F238E27FC236}">
                  <a16:creationId xmlns:a16="http://schemas.microsoft.com/office/drawing/2014/main" id="{1F29CB78-31FD-F0F6-6334-5AB17814A19A}"/>
                </a:ext>
              </a:extLst>
            </p:cNvPr>
            <p:cNvSpPr/>
            <p:nvPr/>
          </p:nvSpPr>
          <p:spPr>
            <a:xfrm>
              <a:off x="1802673" y="4295503"/>
              <a:ext cx="853440" cy="1036320"/>
            </a:xfrm>
            <a:prstGeom prst="foldedCorner">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de-DE" dirty="0" err="1"/>
                <a:t>SDPi</a:t>
              </a:r>
              <a:endParaRPr lang="de-DE" dirty="0"/>
            </a:p>
            <a:p>
              <a:pPr algn="ctr"/>
              <a:r>
                <a:rPr lang="de-DE" dirty="0"/>
                <a:t>.</a:t>
              </a:r>
              <a:r>
                <a:rPr lang="de-DE" dirty="0" err="1"/>
                <a:t>adoc</a:t>
              </a:r>
              <a:endParaRPr lang="de-DE" dirty="0"/>
            </a:p>
          </p:txBody>
        </p:sp>
        <p:sp>
          <p:nvSpPr>
            <p:cNvPr id="9" name="Rectangle: Rounded Corners 8">
              <a:extLst>
                <a:ext uri="{FF2B5EF4-FFF2-40B4-BE49-F238E27FC236}">
                  <a16:creationId xmlns:a16="http://schemas.microsoft.com/office/drawing/2014/main" id="{E5A7CE9F-A542-25DE-C039-20CBE7B4D284}"/>
                </a:ext>
              </a:extLst>
            </p:cNvPr>
            <p:cNvSpPr/>
            <p:nvPr/>
          </p:nvSpPr>
          <p:spPr>
            <a:xfrm>
              <a:off x="3995056" y="4295503"/>
              <a:ext cx="4201885" cy="103632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de-DE" dirty="0" err="1"/>
                <a:t>AsciiDoc</a:t>
              </a:r>
              <a:r>
                <a:rPr lang="de-DE" dirty="0"/>
                <a:t> </a:t>
              </a:r>
              <a:r>
                <a:rPr lang="de-DE" dirty="0" err="1"/>
                <a:t>Toolchain</a:t>
              </a:r>
              <a:endParaRPr lang="de-DE" dirty="0"/>
            </a:p>
          </p:txBody>
        </p:sp>
        <p:sp>
          <p:nvSpPr>
            <p:cNvPr id="10" name="Rectangle: Folded Corner 9">
              <a:extLst>
                <a:ext uri="{FF2B5EF4-FFF2-40B4-BE49-F238E27FC236}">
                  <a16:creationId xmlns:a16="http://schemas.microsoft.com/office/drawing/2014/main" id="{85A0B0BF-DB49-249F-4AF0-3C7FA01F9E9C}"/>
                </a:ext>
              </a:extLst>
            </p:cNvPr>
            <p:cNvSpPr/>
            <p:nvPr/>
          </p:nvSpPr>
          <p:spPr>
            <a:xfrm>
              <a:off x="9531530" y="3302726"/>
              <a:ext cx="853440" cy="103632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dirty="0" err="1"/>
                <a:t>SDPi</a:t>
              </a:r>
              <a:endParaRPr lang="de-DE" dirty="0"/>
            </a:p>
            <a:p>
              <a:pPr algn="ctr"/>
              <a:r>
                <a:rPr lang="de-DE" dirty="0"/>
                <a:t>.</a:t>
              </a:r>
              <a:r>
                <a:rPr lang="de-DE" dirty="0" err="1"/>
                <a:t>pdf</a:t>
              </a:r>
              <a:endParaRPr lang="de-DE" dirty="0"/>
            </a:p>
          </p:txBody>
        </p:sp>
        <p:sp>
          <p:nvSpPr>
            <p:cNvPr id="11" name="Rectangle: Folded Corner 10">
              <a:extLst>
                <a:ext uri="{FF2B5EF4-FFF2-40B4-BE49-F238E27FC236}">
                  <a16:creationId xmlns:a16="http://schemas.microsoft.com/office/drawing/2014/main" id="{17E49D24-4CD4-3224-AE68-D93033A0B7AD}"/>
                </a:ext>
              </a:extLst>
            </p:cNvPr>
            <p:cNvSpPr/>
            <p:nvPr/>
          </p:nvSpPr>
          <p:spPr>
            <a:xfrm>
              <a:off x="9531530" y="5331823"/>
              <a:ext cx="853440" cy="103632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dirty="0" err="1"/>
                <a:t>SDPi</a:t>
              </a:r>
              <a:endParaRPr lang="de-DE" dirty="0"/>
            </a:p>
            <a:p>
              <a:pPr algn="ctr"/>
              <a:r>
                <a:rPr lang="de-DE" dirty="0"/>
                <a:t>.</a:t>
              </a:r>
              <a:r>
                <a:rPr lang="de-DE" dirty="0" err="1"/>
                <a:t>html</a:t>
              </a:r>
              <a:endParaRPr lang="de-DE" dirty="0"/>
            </a:p>
          </p:txBody>
        </p:sp>
        <p:cxnSp>
          <p:nvCxnSpPr>
            <p:cNvPr id="12" name="Straight Arrow Connector 11">
              <a:extLst>
                <a:ext uri="{FF2B5EF4-FFF2-40B4-BE49-F238E27FC236}">
                  <a16:creationId xmlns:a16="http://schemas.microsoft.com/office/drawing/2014/main" id="{96351DBA-3188-DDF8-0B61-C5367907F8EE}"/>
                </a:ext>
              </a:extLst>
            </p:cNvPr>
            <p:cNvCxnSpPr>
              <a:stCxn id="8" idx="3"/>
              <a:endCxn id="9" idx="1"/>
            </p:cNvCxnSpPr>
            <p:nvPr/>
          </p:nvCxnSpPr>
          <p:spPr>
            <a:xfrm>
              <a:off x="2656113" y="4813663"/>
              <a:ext cx="13389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4B9350B9-7ADE-7A91-C8C7-C06D12DA1C9C}"/>
                </a:ext>
              </a:extLst>
            </p:cNvPr>
            <p:cNvCxnSpPr>
              <a:cxnSpLocks/>
              <a:stCxn id="9" idx="3"/>
              <a:endCxn id="10" idx="1"/>
            </p:cNvCxnSpPr>
            <p:nvPr/>
          </p:nvCxnSpPr>
          <p:spPr>
            <a:xfrm flipV="1">
              <a:off x="8196941" y="3820886"/>
              <a:ext cx="1334589" cy="9927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B4766925-984B-DAAB-29CB-C36F6D4F3A12}"/>
                </a:ext>
              </a:extLst>
            </p:cNvPr>
            <p:cNvCxnSpPr>
              <a:cxnSpLocks/>
              <a:stCxn id="9" idx="3"/>
              <a:endCxn id="11" idx="1"/>
            </p:cNvCxnSpPr>
            <p:nvPr/>
          </p:nvCxnSpPr>
          <p:spPr>
            <a:xfrm>
              <a:off x="8196941" y="4813663"/>
              <a:ext cx="1334589" cy="10363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859DFC3A-E3AA-6C26-5F61-1017EB2FDCA3}"/>
                </a:ext>
              </a:extLst>
            </p:cNvPr>
            <p:cNvSpPr/>
            <p:nvPr/>
          </p:nvSpPr>
          <p:spPr>
            <a:xfrm>
              <a:off x="5486400" y="2976767"/>
              <a:ext cx="1219200" cy="6618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err="1"/>
                <a:t>Asciidoctor</a:t>
              </a:r>
              <a:endParaRPr lang="de-DE" dirty="0"/>
            </a:p>
            <a:p>
              <a:pPr algn="ctr"/>
              <a:r>
                <a:rPr lang="de-DE" dirty="0"/>
                <a:t>Rendering</a:t>
              </a:r>
            </a:p>
          </p:txBody>
        </p:sp>
        <p:sp>
          <p:nvSpPr>
            <p:cNvPr id="16" name="Rectangle 15">
              <a:extLst>
                <a:ext uri="{FF2B5EF4-FFF2-40B4-BE49-F238E27FC236}">
                  <a16:creationId xmlns:a16="http://schemas.microsoft.com/office/drawing/2014/main" id="{DA423381-D814-98EA-FBA5-6036CD5931AD}"/>
                </a:ext>
              </a:extLst>
            </p:cNvPr>
            <p:cNvSpPr/>
            <p:nvPr/>
          </p:nvSpPr>
          <p:spPr>
            <a:xfrm>
              <a:off x="4685211" y="1872955"/>
              <a:ext cx="2821577" cy="6618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err="1"/>
                <a:t>Asciidoctor</a:t>
              </a:r>
              <a:r>
                <a:rPr lang="de-DE" dirty="0"/>
                <a:t> </a:t>
              </a:r>
              <a:r>
                <a:rPr lang="de-DE" dirty="0" err="1"/>
                <a:t>Diagram</a:t>
              </a:r>
              <a:endParaRPr lang="de-DE" dirty="0"/>
            </a:p>
            <a:p>
              <a:pPr algn="ctr"/>
              <a:r>
                <a:rPr lang="de-DE" dirty="0"/>
                <a:t>Plugin (</a:t>
              </a:r>
              <a:r>
                <a:rPr lang="de-DE" dirty="0" err="1"/>
                <a:t>PlantUML</a:t>
              </a:r>
              <a:r>
                <a:rPr lang="de-DE" dirty="0"/>
                <a:t>, SVG, etc.)</a:t>
              </a:r>
            </a:p>
          </p:txBody>
        </p:sp>
        <p:cxnSp>
          <p:nvCxnSpPr>
            <p:cNvPr id="17" name="Straight Arrow Connector 16">
              <a:extLst>
                <a:ext uri="{FF2B5EF4-FFF2-40B4-BE49-F238E27FC236}">
                  <a16:creationId xmlns:a16="http://schemas.microsoft.com/office/drawing/2014/main" id="{887899F9-89E4-9A3E-E0AA-054C3C95FD50}"/>
                </a:ext>
              </a:extLst>
            </p:cNvPr>
            <p:cNvCxnSpPr>
              <a:cxnSpLocks/>
              <a:stCxn id="9" idx="0"/>
              <a:endCxn id="15" idx="2"/>
            </p:cNvCxnSpPr>
            <p:nvPr/>
          </p:nvCxnSpPr>
          <p:spPr>
            <a:xfrm flipV="1">
              <a:off x="6095999" y="3638619"/>
              <a:ext cx="1" cy="6568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 name="TextBox 17">
            <a:extLst>
              <a:ext uri="{FF2B5EF4-FFF2-40B4-BE49-F238E27FC236}">
                <a16:creationId xmlns:a16="http://schemas.microsoft.com/office/drawing/2014/main" id="{42A725D7-A992-907E-1E17-D3B5B480216D}"/>
              </a:ext>
            </a:extLst>
          </p:cNvPr>
          <p:cNvSpPr txBox="1"/>
          <p:nvPr/>
        </p:nvSpPr>
        <p:spPr>
          <a:xfrm>
            <a:off x="8067041" y="6046391"/>
            <a:ext cx="4124958" cy="369332"/>
          </a:xfrm>
          <a:prstGeom prst="rect">
            <a:avLst/>
          </a:prstGeom>
          <a:noFill/>
        </p:spPr>
        <p:txBody>
          <a:bodyPr wrap="square" rtlCol="0">
            <a:spAutoFit/>
          </a:bodyPr>
          <a:lstStyle/>
          <a:p>
            <a:r>
              <a:rPr lang="en-US" dirty="0">
                <a:solidFill>
                  <a:srgbClr val="0070C0"/>
                </a:solidFill>
              </a:rPr>
              <a:t>Source:  David </a:t>
            </a:r>
            <a:r>
              <a:rPr lang="en-US" dirty="0" err="1">
                <a:solidFill>
                  <a:srgbClr val="0070C0"/>
                </a:solidFill>
              </a:rPr>
              <a:t>Gregorczyk</a:t>
            </a:r>
            <a:r>
              <a:rPr lang="en-US" dirty="0">
                <a:solidFill>
                  <a:srgbClr val="0070C0"/>
                </a:solidFill>
              </a:rPr>
              <a:t> / Dr</a:t>
            </a:r>
            <a:r>
              <a:rPr lang="de-DE" dirty="0">
                <a:solidFill>
                  <a:srgbClr val="0070C0"/>
                </a:solidFill>
              </a:rPr>
              <a:t>ä</a:t>
            </a:r>
            <a:r>
              <a:rPr lang="en-US" dirty="0">
                <a:solidFill>
                  <a:srgbClr val="0070C0"/>
                </a:solidFill>
              </a:rPr>
              <a:t>ger</a:t>
            </a:r>
          </a:p>
        </p:txBody>
      </p:sp>
      <p:sp>
        <p:nvSpPr>
          <p:cNvPr id="20" name="TextBox 19">
            <a:extLst>
              <a:ext uri="{FF2B5EF4-FFF2-40B4-BE49-F238E27FC236}">
                <a16:creationId xmlns:a16="http://schemas.microsoft.com/office/drawing/2014/main" id="{ECE3D1A8-5C22-F257-F953-203D770A563F}"/>
              </a:ext>
            </a:extLst>
          </p:cNvPr>
          <p:cNvSpPr txBox="1"/>
          <p:nvPr/>
        </p:nvSpPr>
        <p:spPr>
          <a:xfrm>
            <a:off x="491490" y="5723225"/>
            <a:ext cx="6103620" cy="646331"/>
          </a:xfrm>
          <a:prstGeom prst="rect">
            <a:avLst/>
          </a:prstGeom>
          <a:noFill/>
        </p:spPr>
        <p:txBody>
          <a:bodyPr wrap="square">
            <a:spAutoFit/>
          </a:bodyPr>
          <a:lstStyle/>
          <a:p>
            <a:r>
              <a:rPr lang="en-US" dirty="0">
                <a:solidFill>
                  <a:srgbClr val="0070C0"/>
                </a:solidFill>
              </a:rPr>
              <a:t>Note:  </a:t>
            </a:r>
            <a:r>
              <a:rPr lang="en-US" b="1" dirty="0" err="1">
                <a:solidFill>
                  <a:srgbClr val="0070C0"/>
                </a:solidFill>
              </a:rPr>
              <a:t>intelliJ</a:t>
            </a:r>
            <a:r>
              <a:rPr lang="en-US" dirty="0">
                <a:solidFill>
                  <a:srgbClr val="0070C0"/>
                </a:solidFill>
              </a:rPr>
              <a:t> platform can be used, with the AsciiDoc IntelliJ plugin + </a:t>
            </a:r>
            <a:r>
              <a:rPr lang="en-US" dirty="0" err="1">
                <a:solidFill>
                  <a:srgbClr val="0070C0"/>
                </a:solidFill>
              </a:rPr>
              <a:t>Asciidoctor</a:t>
            </a:r>
            <a:r>
              <a:rPr lang="en-US" dirty="0">
                <a:solidFill>
                  <a:srgbClr val="0070C0"/>
                </a:solidFill>
              </a:rPr>
              <a:t> Diagram  (to render PlantUML)</a:t>
            </a:r>
          </a:p>
        </p:txBody>
      </p:sp>
      <p:sp>
        <p:nvSpPr>
          <p:cNvPr id="19" name="Thought Bubble: Cloud 18">
            <a:extLst>
              <a:ext uri="{FF2B5EF4-FFF2-40B4-BE49-F238E27FC236}">
                <a16:creationId xmlns:a16="http://schemas.microsoft.com/office/drawing/2014/main" id="{2417D108-AAC1-5FEC-A3C2-EFBA54EFA73A}"/>
              </a:ext>
            </a:extLst>
          </p:cNvPr>
          <p:cNvSpPr/>
          <p:nvPr/>
        </p:nvSpPr>
        <p:spPr>
          <a:xfrm>
            <a:off x="7834447" y="847050"/>
            <a:ext cx="4251960" cy="1582489"/>
          </a:xfrm>
          <a:prstGeom prst="cloudCallout">
            <a:avLst>
              <a:gd name="adj1" fmla="val -50350"/>
              <a:gd name="adj2" fmla="val 1312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 “actions” can be used to automagically transform AsciiDoc inputs …</a:t>
            </a:r>
          </a:p>
        </p:txBody>
      </p:sp>
    </p:spTree>
    <p:extLst>
      <p:ext uri="{BB962C8B-B14F-4D97-AF65-F5344CB8AC3E}">
        <p14:creationId xmlns:p14="http://schemas.microsoft.com/office/powerpoint/2010/main" val="2136536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F20E-EC46-1CD0-B64C-AA91BF8371C1}"/>
              </a:ext>
            </a:extLst>
          </p:cNvPr>
          <p:cNvSpPr>
            <a:spLocks noGrp="1"/>
          </p:cNvSpPr>
          <p:nvPr>
            <p:ph type="title"/>
          </p:nvPr>
        </p:nvSpPr>
        <p:spPr>
          <a:xfrm>
            <a:off x="838200" y="126572"/>
            <a:ext cx="6522720" cy="1225219"/>
          </a:xfrm>
        </p:spPr>
        <p:txBody>
          <a:bodyPr vert="horz" lIns="91440" tIns="45720" rIns="91440" bIns="45720" rtlCol="0" anchor="ctr">
            <a:normAutofit fontScale="90000"/>
          </a:bodyPr>
          <a:lstStyle/>
          <a:p>
            <a:r>
              <a:rPr lang="en-US" dirty="0">
                <a:solidFill>
                  <a:srgbClr val="0070C0"/>
                </a:solidFill>
              </a:rPr>
              <a:t>Option #3:  AsciiDoc – </a:t>
            </a:r>
            <a:r>
              <a:rPr lang="en-US" i="1" dirty="0">
                <a:solidFill>
                  <a:srgbClr val="0070C0"/>
                </a:solidFill>
              </a:rPr>
              <a:t>Artefacts?</a:t>
            </a:r>
          </a:p>
        </p:txBody>
      </p:sp>
      <p:sp>
        <p:nvSpPr>
          <p:cNvPr id="5" name="Slide Number Placeholder 4">
            <a:extLst>
              <a:ext uri="{FF2B5EF4-FFF2-40B4-BE49-F238E27FC236}">
                <a16:creationId xmlns:a16="http://schemas.microsoft.com/office/drawing/2014/main" id="{FC625662-AB40-A106-7998-A7C73B4D5572}"/>
              </a:ext>
            </a:extLst>
          </p:cNvPr>
          <p:cNvSpPr>
            <a:spLocks noGrp="1"/>
          </p:cNvSpPr>
          <p:nvPr>
            <p:ph type="sldNum" sz="quarter" idx="12"/>
          </p:nvPr>
        </p:nvSpPr>
        <p:spPr/>
        <p:txBody>
          <a:bodyPr/>
          <a:lstStyle/>
          <a:p>
            <a:fld id="{4B2B13E8-E2F1-42A7-A4D7-4750DA1EC715}" type="slidenum">
              <a:rPr lang="en-US" smtClean="0"/>
              <a:pPr/>
              <a:t>24</a:t>
            </a:fld>
            <a:endParaRPr lang="en-US" dirty="0"/>
          </a:p>
        </p:txBody>
      </p:sp>
      <p:sp>
        <p:nvSpPr>
          <p:cNvPr id="6" name="TextBox 5">
            <a:extLst>
              <a:ext uri="{FF2B5EF4-FFF2-40B4-BE49-F238E27FC236}">
                <a16:creationId xmlns:a16="http://schemas.microsoft.com/office/drawing/2014/main" id="{9814A268-AD05-AD40-C9D0-64CC501E4ECF}"/>
              </a:ext>
            </a:extLst>
          </p:cNvPr>
          <p:cNvSpPr txBox="1"/>
          <p:nvPr/>
        </p:nvSpPr>
        <p:spPr>
          <a:xfrm>
            <a:off x="8067041" y="6046391"/>
            <a:ext cx="4124958" cy="369332"/>
          </a:xfrm>
          <a:prstGeom prst="rect">
            <a:avLst/>
          </a:prstGeom>
          <a:noFill/>
        </p:spPr>
        <p:txBody>
          <a:bodyPr wrap="square" rtlCol="0">
            <a:spAutoFit/>
          </a:bodyPr>
          <a:lstStyle/>
          <a:p>
            <a:r>
              <a:rPr lang="en-US" dirty="0">
                <a:solidFill>
                  <a:srgbClr val="0070C0"/>
                </a:solidFill>
              </a:rPr>
              <a:t>Source:  David </a:t>
            </a:r>
            <a:r>
              <a:rPr lang="en-US" dirty="0" err="1">
                <a:solidFill>
                  <a:srgbClr val="0070C0"/>
                </a:solidFill>
              </a:rPr>
              <a:t>Gregorczyk</a:t>
            </a:r>
            <a:r>
              <a:rPr lang="en-US" dirty="0">
                <a:solidFill>
                  <a:srgbClr val="0070C0"/>
                </a:solidFill>
              </a:rPr>
              <a:t> / Dr</a:t>
            </a:r>
            <a:r>
              <a:rPr lang="de-DE" dirty="0">
                <a:solidFill>
                  <a:srgbClr val="0070C0"/>
                </a:solidFill>
              </a:rPr>
              <a:t>ä</a:t>
            </a:r>
            <a:r>
              <a:rPr lang="en-US" dirty="0">
                <a:solidFill>
                  <a:srgbClr val="0070C0"/>
                </a:solidFill>
              </a:rPr>
              <a:t>ger</a:t>
            </a:r>
          </a:p>
        </p:txBody>
      </p:sp>
      <p:pic>
        <p:nvPicPr>
          <p:cNvPr id="8" name="Picture 7" descr="Well Bee">
            <a:extLst>
              <a:ext uri="{FF2B5EF4-FFF2-40B4-BE49-F238E27FC236}">
                <a16:creationId xmlns:a16="http://schemas.microsoft.com/office/drawing/2014/main" id="{AF4AA6FE-71FE-B209-1CA1-F8B2C7656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4200" y="1538777"/>
            <a:ext cx="1971153" cy="1971153"/>
          </a:xfrm>
          <a:prstGeom prst="rect">
            <a:avLst/>
          </a:prstGeom>
        </p:spPr>
      </p:pic>
      <p:pic>
        <p:nvPicPr>
          <p:cNvPr id="9" name="Picture 8" descr="Text&#10;&#10;Description automatically generated">
            <a:extLst>
              <a:ext uri="{FF2B5EF4-FFF2-40B4-BE49-F238E27FC236}">
                <a16:creationId xmlns:a16="http://schemas.microsoft.com/office/drawing/2014/main" id="{180C7330-5B9C-BE32-5CC5-A523E0D98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92" y="2056870"/>
            <a:ext cx="3903069" cy="4126812"/>
          </a:xfrm>
          <a:prstGeom prst="rect">
            <a:avLst/>
          </a:prstGeom>
          <a:effectLst>
            <a:outerShdw blurRad="50800" dist="38100" dir="2700000" algn="tl" rotWithShape="0">
              <a:prstClr val="black">
                <a:alpha val="40000"/>
              </a:prstClr>
            </a:outerShdw>
          </a:effectLst>
        </p:spPr>
      </p:pic>
      <p:pic>
        <p:nvPicPr>
          <p:cNvPr id="10" name="Picture 9" descr="Graphical user interface, text, application, letter&#10;&#10;Description automatically generated">
            <a:extLst>
              <a:ext uri="{FF2B5EF4-FFF2-40B4-BE49-F238E27FC236}">
                <a16:creationId xmlns:a16="http://schemas.microsoft.com/office/drawing/2014/main" id="{0C16B782-32E1-76B0-5180-0B6BAF1C1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759" y="311213"/>
            <a:ext cx="3061281" cy="4208106"/>
          </a:xfrm>
          <a:prstGeom prst="rect">
            <a:avLst/>
          </a:prstGeom>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21BB9210-5F69-0984-9ECE-0718199C35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8244" y="3579325"/>
            <a:ext cx="3903069" cy="3032675"/>
          </a:xfrm>
          <a:prstGeom prst="rect">
            <a:avLst/>
          </a:prstGeom>
          <a:effectLst>
            <a:outerShdw blurRad="50800" dist="38100" dir="2700000" algn="tl" rotWithShape="0">
              <a:prstClr val="black">
                <a:alpha val="40000"/>
              </a:prstClr>
            </a:outerShdw>
          </a:effectLst>
        </p:spPr>
      </p:pic>
      <p:sp>
        <p:nvSpPr>
          <p:cNvPr id="12" name="Arrow: Notched Right 11">
            <a:extLst>
              <a:ext uri="{FF2B5EF4-FFF2-40B4-BE49-F238E27FC236}">
                <a16:creationId xmlns:a16="http://schemas.microsoft.com/office/drawing/2014/main" id="{BC635FA2-190F-8795-2A40-79C95F40DE79}"/>
              </a:ext>
            </a:extLst>
          </p:cNvPr>
          <p:cNvSpPr/>
          <p:nvPr/>
        </p:nvSpPr>
        <p:spPr>
          <a:xfrm>
            <a:off x="4583923" y="2736358"/>
            <a:ext cx="998376" cy="41054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To</a:t>
            </a:r>
            <a:r>
              <a:rPr lang="de-DE" sz="1400" dirty="0"/>
              <a:t> PDF</a:t>
            </a:r>
          </a:p>
        </p:txBody>
      </p:sp>
      <p:sp>
        <p:nvSpPr>
          <p:cNvPr id="13" name="Arrow: Notched Right 12">
            <a:extLst>
              <a:ext uri="{FF2B5EF4-FFF2-40B4-BE49-F238E27FC236}">
                <a16:creationId xmlns:a16="http://schemas.microsoft.com/office/drawing/2014/main" id="{8E6E4E79-FA58-593E-4889-1A4F305CBB07}"/>
              </a:ext>
            </a:extLst>
          </p:cNvPr>
          <p:cNvSpPr/>
          <p:nvPr/>
        </p:nvSpPr>
        <p:spPr>
          <a:xfrm>
            <a:off x="4583921" y="5095662"/>
            <a:ext cx="3061281" cy="41054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To</a:t>
            </a:r>
            <a:r>
              <a:rPr lang="de-DE" sz="1400" dirty="0"/>
              <a:t> HTML</a:t>
            </a:r>
          </a:p>
        </p:txBody>
      </p:sp>
      <p:sp>
        <p:nvSpPr>
          <p:cNvPr id="14" name="Speech Bubble: Rectangle 13">
            <a:extLst>
              <a:ext uri="{FF2B5EF4-FFF2-40B4-BE49-F238E27FC236}">
                <a16:creationId xmlns:a16="http://schemas.microsoft.com/office/drawing/2014/main" id="{79AFFCB8-6DCA-6C49-3BA6-C1FF76A01074}"/>
              </a:ext>
            </a:extLst>
          </p:cNvPr>
          <p:cNvSpPr/>
          <p:nvPr/>
        </p:nvSpPr>
        <p:spPr>
          <a:xfrm>
            <a:off x="4583503" y="5714080"/>
            <a:ext cx="2621902" cy="939204"/>
          </a:xfrm>
          <a:prstGeom prst="wedgeRectCallout">
            <a:avLst>
              <a:gd name="adj1" fmla="val -58911"/>
              <a:gd name="adj2" fmla="val -34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Comic Sans MS" panose="030F0702030302020204" pitchFamily="66" charset="0"/>
              </a:rPr>
              <a:t>I am </a:t>
            </a:r>
            <a:r>
              <a:rPr lang="de-DE" sz="1400" dirty="0" err="1">
                <a:latin typeface="Comic Sans MS" panose="030F0702030302020204" pitchFamily="66" charset="0"/>
              </a:rPr>
              <a:t>edited</a:t>
            </a:r>
            <a:r>
              <a:rPr lang="de-DE" sz="1400" dirty="0">
                <a:latin typeface="Comic Sans MS" panose="030F0702030302020204" pitchFamily="66" charset="0"/>
              </a:rPr>
              <a:t> in </a:t>
            </a:r>
            <a:r>
              <a:rPr lang="de-DE" sz="1400" dirty="0" err="1">
                <a:latin typeface="Comic Sans MS" panose="030F0702030302020204" pitchFamily="66" charset="0"/>
              </a:rPr>
              <a:t>IntelliJ</a:t>
            </a:r>
            <a:r>
              <a:rPr lang="de-DE" sz="1400" dirty="0">
                <a:latin typeface="Comic Sans MS" panose="030F0702030302020204" pitchFamily="66" charset="0"/>
              </a:rPr>
              <a:t>, VS Code, </a:t>
            </a:r>
            <a:r>
              <a:rPr lang="de-DE" sz="1400" dirty="0" err="1">
                <a:latin typeface="Comic Sans MS" panose="030F0702030302020204" pitchFamily="66" charset="0"/>
              </a:rPr>
              <a:t>or</a:t>
            </a:r>
            <a:r>
              <a:rPr lang="de-DE" sz="1400" dirty="0">
                <a:latin typeface="Comic Sans MS" panose="030F0702030302020204" pitchFamily="66" charset="0"/>
              </a:rPr>
              <a:t> just in a Text Editor</a:t>
            </a:r>
          </a:p>
        </p:txBody>
      </p:sp>
      <p:sp>
        <p:nvSpPr>
          <p:cNvPr id="15" name="Thought Bubble: Cloud 14">
            <a:extLst>
              <a:ext uri="{FF2B5EF4-FFF2-40B4-BE49-F238E27FC236}">
                <a16:creationId xmlns:a16="http://schemas.microsoft.com/office/drawing/2014/main" id="{B6E826F0-6535-B298-3AF4-9F7A7F6A7C77}"/>
              </a:ext>
            </a:extLst>
          </p:cNvPr>
          <p:cNvSpPr/>
          <p:nvPr/>
        </p:nvSpPr>
        <p:spPr>
          <a:xfrm>
            <a:off x="9923307" y="502322"/>
            <a:ext cx="1964093" cy="1464907"/>
          </a:xfrm>
          <a:prstGeom prst="cloudCallout">
            <a:avLst>
              <a:gd name="adj1" fmla="val -25584"/>
              <a:gd name="adj2" fmla="val 68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Comic Sans MS" panose="030F0702030302020204" pitchFamily="66" charset="0"/>
              </a:rPr>
              <a:t>There</a:t>
            </a:r>
            <a:r>
              <a:rPr lang="de-DE" sz="1400" dirty="0">
                <a:latin typeface="Comic Sans MS" panose="030F0702030302020204" pitchFamily="66" charset="0"/>
              </a:rPr>
              <a:t> </a:t>
            </a:r>
            <a:r>
              <a:rPr lang="de-DE" sz="1400" dirty="0" err="1">
                <a:latin typeface="Comic Sans MS" panose="030F0702030302020204" pitchFamily="66" charset="0"/>
              </a:rPr>
              <a:t>is</a:t>
            </a:r>
            <a:r>
              <a:rPr lang="de-DE" sz="1400" dirty="0">
                <a:latin typeface="Comic Sans MS" panose="030F0702030302020204" pitchFamily="66" charset="0"/>
              </a:rPr>
              <a:t> </a:t>
            </a:r>
            <a:r>
              <a:rPr lang="de-DE" sz="1400" dirty="0" err="1">
                <a:latin typeface="Comic Sans MS" panose="030F0702030302020204" pitchFamily="66" charset="0"/>
              </a:rPr>
              <a:t>even</a:t>
            </a:r>
            <a:r>
              <a:rPr lang="de-DE" sz="1400" dirty="0">
                <a:latin typeface="Comic Sans MS" panose="030F0702030302020204" pitchFamily="66" charset="0"/>
              </a:rPr>
              <a:t> a </a:t>
            </a:r>
            <a:r>
              <a:rPr lang="de-DE" sz="1400" dirty="0" err="1">
                <a:latin typeface="Comic Sans MS" panose="030F0702030302020204" pitchFamily="66" charset="0"/>
              </a:rPr>
              <a:t>plugin</a:t>
            </a:r>
            <a:endParaRPr lang="de-DE" sz="1400" dirty="0">
              <a:latin typeface="Comic Sans MS" panose="030F0702030302020204" pitchFamily="66" charset="0"/>
            </a:endParaRPr>
          </a:p>
          <a:p>
            <a:pPr algn="ctr"/>
            <a:r>
              <a:rPr lang="de-DE" sz="1400" dirty="0" err="1">
                <a:latin typeface="Comic Sans MS" panose="030F0702030302020204" pitchFamily="66" charset="0"/>
              </a:rPr>
              <a:t>to</a:t>
            </a:r>
            <a:r>
              <a:rPr lang="de-DE" sz="1400" dirty="0">
                <a:latin typeface="Comic Sans MS" panose="030F0702030302020204" pitchFamily="66" charset="0"/>
              </a:rPr>
              <a:t> </a:t>
            </a:r>
            <a:r>
              <a:rPr lang="de-DE" sz="1400" dirty="0" err="1">
                <a:latin typeface="Comic Sans MS" panose="030F0702030302020204" pitchFamily="66" charset="0"/>
              </a:rPr>
              <a:t>convert</a:t>
            </a:r>
            <a:r>
              <a:rPr lang="de-DE" sz="1400" dirty="0">
                <a:latin typeface="Comic Sans MS" panose="030F0702030302020204" pitchFamily="66" charset="0"/>
              </a:rPr>
              <a:t> </a:t>
            </a:r>
            <a:r>
              <a:rPr lang="de-DE" sz="1400" dirty="0" err="1">
                <a:latin typeface="Comic Sans MS" panose="030F0702030302020204" pitchFamily="66" charset="0"/>
              </a:rPr>
              <a:t>to</a:t>
            </a:r>
            <a:r>
              <a:rPr lang="de-DE" sz="1400" dirty="0">
                <a:latin typeface="Comic Sans MS" panose="030F0702030302020204" pitchFamily="66" charset="0"/>
              </a:rPr>
              <a:t> Word</a:t>
            </a:r>
          </a:p>
        </p:txBody>
      </p:sp>
    </p:spTree>
    <p:extLst>
      <p:ext uri="{BB962C8B-B14F-4D97-AF65-F5344CB8AC3E}">
        <p14:creationId xmlns:p14="http://schemas.microsoft.com/office/powerpoint/2010/main" val="3195719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768350"/>
            <a:ext cx="11012036" cy="3120899"/>
          </a:xfrm>
        </p:spPr>
        <p:txBody>
          <a:bodyPr>
            <a:normAutofit fontScale="90000"/>
          </a:bodyPr>
          <a:lstStyle/>
          <a:p>
            <a:pPr>
              <a:spcAft>
                <a:spcPts val="1200"/>
              </a:spcAft>
            </a:pPr>
            <a:r>
              <a:rPr lang="en-US" b="1" dirty="0">
                <a:solidFill>
                  <a:srgbClr val="0070C0"/>
                </a:solidFill>
              </a:rPr>
              <a:t>Gemini SES+MDI – </a:t>
            </a:r>
            <a:br>
              <a:rPr lang="en-US" b="1" dirty="0">
                <a:solidFill>
                  <a:srgbClr val="0070C0"/>
                </a:solidFill>
              </a:rPr>
            </a:br>
            <a:r>
              <a:rPr lang="en-US" b="1" dirty="0">
                <a:solidFill>
                  <a:srgbClr val="0070C0"/>
                </a:solidFill>
              </a:rPr>
              <a:t>2022 RI+MC+RR Strategy – </a:t>
            </a:r>
            <a:br>
              <a:rPr lang="en-US" b="1" dirty="0">
                <a:solidFill>
                  <a:srgbClr val="0070C0"/>
                </a:solidFill>
              </a:rPr>
            </a:br>
            <a:br>
              <a:rPr lang="en-US" sz="2000" b="1" dirty="0">
                <a:solidFill>
                  <a:srgbClr val="0070C0"/>
                </a:solidFill>
              </a:rPr>
            </a:br>
            <a:r>
              <a:rPr lang="en-US" b="1" i="1" dirty="0">
                <a:solidFill>
                  <a:srgbClr val="0070C0"/>
                </a:solidFill>
              </a:rPr>
              <a:t>Selection:  Word / Markdown / AsciiDoc</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lstStyle/>
          <a:p>
            <a:r>
              <a:rPr lang="en-US" dirty="0"/>
              <a:t>Given the primary three options for SDPi specification content creation to publication, how do they compare today?  Which should be selected for finalizing the SDPi 1.0 specification content?</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dirty="0"/>
              <a:t>Gemini SES+MDI SDPi+FHIR Project</a:t>
            </a:r>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25</a:t>
            </a:fld>
            <a:endParaRPr lang="en-US"/>
          </a:p>
        </p:txBody>
      </p:sp>
    </p:spTree>
    <p:extLst>
      <p:ext uri="{BB962C8B-B14F-4D97-AF65-F5344CB8AC3E}">
        <p14:creationId xmlns:p14="http://schemas.microsoft.com/office/powerpoint/2010/main" val="110573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Why AsciiDoc?</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a:xfrm>
            <a:off x="838200" y="1568450"/>
            <a:ext cx="11353800" cy="4852670"/>
          </a:xfrm>
        </p:spPr>
        <p:txBody>
          <a:bodyPr>
            <a:normAutofit fontScale="92500" lnSpcReduction="10000"/>
          </a:bodyPr>
          <a:lstStyle/>
          <a:p>
            <a:pPr marL="0" indent="0">
              <a:buNone/>
            </a:pPr>
            <a:r>
              <a:rPr lang="en-US" dirty="0">
                <a:solidFill>
                  <a:srgbClr val="0070C0"/>
                </a:solidFill>
              </a:rPr>
              <a:t>AsciiDoc was selected as the best path forward for SDPi … why?</a:t>
            </a:r>
          </a:p>
          <a:p>
            <a:pPr marL="914400" lvl="1" indent="-457200">
              <a:buFont typeface="Wingdings" panose="05000000000000000000" pitchFamily="2" charset="2"/>
              <a:buChar char="ü"/>
            </a:pPr>
            <a:r>
              <a:rPr lang="en-US" b="1" i="1" dirty="0">
                <a:solidFill>
                  <a:srgbClr val="0070C0"/>
                </a:solidFill>
              </a:rPr>
              <a:t>Word is a short term “hack” at best …</a:t>
            </a:r>
          </a:p>
          <a:p>
            <a:pPr lvl="2">
              <a:buFont typeface="Wingdings" panose="05000000000000000000" pitchFamily="2" charset="2"/>
              <a:buChar char="§"/>
            </a:pPr>
            <a:r>
              <a:rPr lang="en-US" dirty="0">
                <a:solidFill>
                  <a:srgbClr val="0070C0"/>
                </a:solidFill>
              </a:rPr>
              <a:t>IHE has already moved from Word to markdown &amp; HTML publication</a:t>
            </a:r>
          </a:p>
          <a:p>
            <a:pPr marL="914400" lvl="1" indent="-457200">
              <a:buFont typeface="Wingdings" panose="05000000000000000000" pitchFamily="2" charset="2"/>
              <a:buChar char="ü"/>
            </a:pPr>
            <a:r>
              <a:rPr lang="en-US" b="1" i="1" dirty="0">
                <a:solidFill>
                  <a:srgbClr val="0070C0"/>
                </a:solidFill>
              </a:rPr>
              <a:t>Markdown was created for simple commenting and on-line content –</a:t>
            </a:r>
          </a:p>
          <a:p>
            <a:pPr lvl="2">
              <a:buFont typeface="Wingdings" panose="05000000000000000000" pitchFamily="2" charset="2"/>
              <a:buChar char="§"/>
            </a:pPr>
            <a:r>
              <a:rPr lang="en-US" dirty="0">
                <a:solidFill>
                  <a:srgbClr val="0070C0"/>
                </a:solidFill>
              </a:rPr>
              <a:t>Publication in PDF and HTML works but support for RI+MC+RR … not so much</a:t>
            </a:r>
          </a:p>
          <a:p>
            <a:pPr marL="914400" lvl="1" indent="-457200">
              <a:buFont typeface="Wingdings" panose="05000000000000000000" pitchFamily="2" charset="2"/>
              <a:buChar char="ü"/>
            </a:pPr>
            <a:r>
              <a:rPr lang="en-US" b="1" i="1" dirty="0">
                <a:solidFill>
                  <a:srgbClr val="0070C0"/>
                </a:solidFill>
              </a:rPr>
              <a:t>AsciiDoc provides the best approach today for advancing to RI+MC+RR… </a:t>
            </a:r>
          </a:p>
          <a:p>
            <a:pPr lvl="2">
              <a:buFont typeface="Wingdings" panose="05000000000000000000" pitchFamily="2" charset="2"/>
              <a:buChar char="§"/>
            </a:pPr>
            <a:r>
              <a:rPr lang="en-US" dirty="0">
                <a:solidFill>
                  <a:srgbClr val="0070C0"/>
                </a:solidFill>
              </a:rPr>
              <a:t>Strong built-in support for embedding metadata + defining type / object extensions</a:t>
            </a:r>
          </a:p>
          <a:p>
            <a:pPr lvl="2">
              <a:buFont typeface="Wingdings" panose="05000000000000000000" pitchFamily="2" charset="2"/>
              <a:buChar char="§"/>
            </a:pPr>
            <a:r>
              <a:rPr lang="en-US" dirty="0">
                <a:solidFill>
                  <a:srgbClr val="0070C0"/>
                </a:solidFill>
              </a:rPr>
              <a:t>Can support model-based content now, better supporting integration into a single-source of truth specification database </a:t>
            </a:r>
          </a:p>
          <a:p>
            <a:pPr lvl="2">
              <a:buFont typeface="Wingdings" panose="05000000000000000000" pitchFamily="2" charset="2"/>
              <a:buChar char="§"/>
            </a:pPr>
            <a:r>
              <a:rPr lang="en-US" dirty="0">
                <a:solidFill>
                  <a:srgbClr val="0070C0"/>
                </a:solidFill>
              </a:rPr>
              <a:t>Can support ALL the document-based artifacts created / consumed by the SDPi+FHIR program … including test-related assertions, scripts, and reports </a:t>
            </a:r>
          </a:p>
          <a:p>
            <a:pPr lvl="2">
              <a:buFont typeface="Wingdings" panose="05000000000000000000" pitchFamily="2" charset="2"/>
              <a:buChar char="§"/>
            </a:pPr>
            <a:r>
              <a:rPr lang="en-US" dirty="0">
                <a:solidFill>
                  <a:srgbClr val="0070C0"/>
                </a:solidFill>
              </a:rPr>
              <a:t>Broad tooling support and platform integration + support community is equivalent to that of markdown </a:t>
            </a:r>
          </a:p>
          <a:p>
            <a:pPr lvl="2">
              <a:buFont typeface="Wingdings" panose="05000000000000000000" pitchFamily="2" charset="2"/>
              <a:buChar char="§"/>
            </a:pPr>
            <a:r>
              <a:rPr lang="en-US" dirty="0">
                <a:solidFill>
                  <a:srgbClr val="0070C0"/>
                </a:solidFill>
              </a:rPr>
              <a:t>Content editors today will have to use either markdown or AsciiDoc or similar – pathway for integration of other sources (e.g., Word) to AsciiDoc is easily achieved</a:t>
            </a:r>
          </a:p>
          <a:p>
            <a:pPr lvl="2">
              <a:buFont typeface="Wingdings" panose="05000000000000000000" pitchFamily="2" charset="2"/>
              <a:buChar char="§"/>
            </a:pPr>
            <a:r>
              <a:rPr lang="en-US" dirty="0">
                <a:solidFill>
                  <a:srgbClr val="0070C0"/>
                </a:solidFill>
              </a:rPr>
              <a:t>Support for Gherkin and other extensions already in place </a:t>
            </a:r>
          </a:p>
        </p:txBody>
      </p:sp>
      <p:sp>
        <p:nvSpPr>
          <p:cNvPr id="4" name="Footer Placeholder 3">
            <a:extLst>
              <a:ext uri="{FF2B5EF4-FFF2-40B4-BE49-F238E27FC236}">
                <a16:creationId xmlns:a16="http://schemas.microsoft.com/office/drawing/2014/main" id="{5EE93940-65A4-F0E5-CFF9-C75A03D60672}"/>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26</a:t>
            </a:fld>
            <a:endParaRPr lang="en-US" dirty="0"/>
          </a:p>
        </p:txBody>
      </p:sp>
    </p:spTree>
    <p:extLst>
      <p:ext uri="{BB962C8B-B14F-4D97-AF65-F5344CB8AC3E}">
        <p14:creationId xmlns:p14="http://schemas.microsoft.com/office/powerpoint/2010/main" val="2537304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Moving to AsciiDoc</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a:xfrm>
            <a:off x="838200" y="1214120"/>
            <a:ext cx="10515600" cy="5369560"/>
          </a:xfrm>
        </p:spPr>
        <p:txBody>
          <a:bodyPr>
            <a:normAutofit fontScale="85000" lnSpcReduction="20000"/>
          </a:bodyPr>
          <a:lstStyle/>
          <a:p>
            <a:pPr marL="0" indent="0">
              <a:buNone/>
            </a:pPr>
            <a:r>
              <a:rPr lang="en-US" dirty="0">
                <a:solidFill>
                  <a:srgbClr val="0070C0"/>
                </a:solidFill>
              </a:rPr>
              <a:t>How will the transition to AsciiDoc be achieved?  Next steps?</a:t>
            </a:r>
          </a:p>
          <a:p>
            <a:pPr marL="914400" lvl="1" indent="-457200">
              <a:buFont typeface="Wingdings" panose="05000000000000000000" pitchFamily="2" charset="2"/>
              <a:buChar char="ü"/>
            </a:pPr>
            <a:r>
              <a:rPr lang="en-US" dirty="0">
                <a:solidFill>
                  <a:srgbClr val="0070C0"/>
                </a:solidFill>
              </a:rPr>
              <a:t>From the 7/15 SDPi Discussion …</a:t>
            </a:r>
          </a:p>
          <a:p>
            <a:pPr lvl="2">
              <a:buFont typeface="Wingdings" panose="05000000000000000000" pitchFamily="2" charset="2"/>
              <a:buChar char="§"/>
            </a:pPr>
            <a:r>
              <a:rPr lang="en-US" dirty="0">
                <a:solidFill>
                  <a:srgbClr val="0070C0"/>
                </a:solidFill>
              </a:rPr>
              <a:t>Use </a:t>
            </a:r>
            <a:r>
              <a:rPr lang="en-US" b="1" i="1" dirty="0" err="1">
                <a:solidFill>
                  <a:srgbClr val="0070C0"/>
                </a:solidFill>
              </a:rPr>
              <a:t>github</a:t>
            </a:r>
            <a:r>
              <a:rPr lang="en-US" b="1" i="1" dirty="0">
                <a:solidFill>
                  <a:srgbClr val="0070C0"/>
                </a:solidFill>
              </a:rPr>
              <a:t> </a:t>
            </a:r>
            <a:r>
              <a:rPr lang="en-US" b="1" i="1" dirty="0" err="1">
                <a:solidFill>
                  <a:srgbClr val="0070C0"/>
                </a:solidFill>
              </a:rPr>
              <a:t>sdpi-fhir</a:t>
            </a:r>
            <a:r>
              <a:rPr lang="en-US" b="1" i="1" dirty="0">
                <a:solidFill>
                  <a:srgbClr val="0070C0"/>
                </a:solidFill>
              </a:rPr>
              <a:t> wiki pages </a:t>
            </a:r>
            <a:r>
              <a:rPr lang="en-US" dirty="0">
                <a:solidFill>
                  <a:srgbClr val="0070C0"/>
                </a:solidFill>
              </a:rPr>
              <a:t>to start documentation of the specification creation to publication approach</a:t>
            </a:r>
          </a:p>
          <a:p>
            <a:pPr lvl="2">
              <a:buFont typeface="Wingdings" panose="05000000000000000000" pitchFamily="2" charset="2"/>
              <a:buChar char="§"/>
            </a:pPr>
            <a:r>
              <a:rPr lang="en-US" dirty="0">
                <a:solidFill>
                  <a:srgbClr val="0070C0"/>
                </a:solidFill>
              </a:rPr>
              <a:t>Start with a </a:t>
            </a:r>
            <a:r>
              <a:rPr lang="en-US" b="1" dirty="0">
                <a:solidFill>
                  <a:srgbClr val="0070C0"/>
                </a:solidFill>
              </a:rPr>
              <a:t>simple</a:t>
            </a:r>
            <a:r>
              <a:rPr lang="en-US" dirty="0">
                <a:solidFill>
                  <a:srgbClr val="0070C0"/>
                </a:solidFill>
              </a:rPr>
              <a:t> </a:t>
            </a:r>
            <a:r>
              <a:rPr lang="en-US" b="1" i="1" dirty="0">
                <a:solidFill>
                  <a:srgbClr val="0070C0"/>
                </a:solidFill>
              </a:rPr>
              <a:t>"How to author and generate AsciiDoc specs?"</a:t>
            </a:r>
            <a:r>
              <a:rPr lang="en-US" dirty="0">
                <a:solidFill>
                  <a:srgbClr val="0070C0"/>
                </a:solidFill>
              </a:rPr>
              <a:t> for newbies (including test editors, platforms (IntelliJ &amp; VS Code ...) etc.</a:t>
            </a:r>
          </a:p>
          <a:p>
            <a:pPr lvl="2">
              <a:buFont typeface="Wingdings" panose="05000000000000000000" pitchFamily="2" charset="2"/>
              <a:buChar char="§"/>
            </a:pPr>
            <a:r>
              <a:rPr lang="en-US" dirty="0">
                <a:solidFill>
                  <a:srgbClr val="0070C0"/>
                </a:solidFill>
              </a:rPr>
              <a:t>Add AsciiDoc base (master) file (&lt;supplement name&gt;.</a:t>
            </a:r>
            <a:r>
              <a:rPr lang="en-US" dirty="0" err="1">
                <a:solidFill>
                  <a:srgbClr val="0070C0"/>
                </a:solidFill>
              </a:rPr>
              <a:t>adoc</a:t>
            </a:r>
            <a:r>
              <a:rPr lang="en-US" dirty="0">
                <a:solidFill>
                  <a:srgbClr val="0070C0"/>
                </a:solidFill>
              </a:rPr>
              <a:t> main file) and (</a:t>
            </a:r>
            <a:r>
              <a:rPr lang="en-US" dirty="0" err="1">
                <a:solidFill>
                  <a:srgbClr val="0070C0"/>
                </a:solidFill>
              </a:rPr>
              <a:t>tbd</a:t>
            </a:r>
            <a:r>
              <a:rPr lang="en-US" dirty="0">
                <a:solidFill>
                  <a:srgbClr val="0070C0"/>
                </a:solidFill>
              </a:rPr>
              <a:t>) subfolders to the </a:t>
            </a:r>
            <a:r>
              <a:rPr lang="en-US" dirty="0" err="1">
                <a:solidFill>
                  <a:srgbClr val="0070C0"/>
                </a:solidFill>
              </a:rPr>
              <a:t>github</a:t>
            </a:r>
            <a:r>
              <a:rPr lang="en-US" dirty="0">
                <a:solidFill>
                  <a:srgbClr val="0070C0"/>
                </a:solidFill>
              </a:rPr>
              <a:t> SDPi-FHIR repo folder:  SDPi Supplement / SDPi Rev 1.0 / </a:t>
            </a:r>
          </a:p>
          <a:p>
            <a:pPr lvl="2">
              <a:buFont typeface="Wingdings" panose="05000000000000000000" pitchFamily="2" charset="2"/>
              <a:buChar char="§"/>
            </a:pPr>
            <a:r>
              <a:rPr lang="en-US" dirty="0">
                <a:solidFill>
                  <a:srgbClr val="0070C0"/>
                </a:solidFill>
              </a:rPr>
              <a:t>Add initial </a:t>
            </a:r>
            <a:r>
              <a:rPr lang="en-US" dirty="0" err="1">
                <a:solidFill>
                  <a:srgbClr val="0070C0"/>
                </a:solidFill>
              </a:rPr>
              <a:t>AsciiDoc_Support</a:t>
            </a:r>
            <a:r>
              <a:rPr lang="en-US" dirty="0">
                <a:solidFill>
                  <a:srgbClr val="0070C0"/>
                </a:solidFill>
              </a:rPr>
              <a:t> folder to collect items, including David </a:t>
            </a:r>
            <a:r>
              <a:rPr lang="en-US" dirty="0" err="1">
                <a:solidFill>
                  <a:srgbClr val="0070C0"/>
                </a:solidFill>
              </a:rPr>
              <a:t>Gregorczyk</a:t>
            </a:r>
            <a:r>
              <a:rPr lang="en-US" dirty="0">
                <a:solidFill>
                  <a:srgbClr val="0070C0"/>
                </a:solidFill>
              </a:rPr>
              <a:t> 's demo program project </a:t>
            </a:r>
          </a:p>
          <a:p>
            <a:pPr lvl="2">
              <a:buFont typeface="Wingdings" panose="05000000000000000000" pitchFamily="2" charset="2"/>
              <a:buChar char="§"/>
            </a:pPr>
            <a:r>
              <a:rPr lang="en-US" dirty="0">
                <a:solidFill>
                  <a:srgbClr val="0070C0"/>
                </a:solidFill>
              </a:rPr>
              <a:t>Rename folders in this tree to replace spaces with underscores</a:t>
            </a:r>
          </a:p>
          <a:p>
            <a:pPr lvl="2">
              <a:buFont typeface="Wingdings" panose="05000000000000000000" pitchFamily="2" charset="2"/>
              <a:buChar char="§"/>
            </a:pPr>
            <a:r>
              <a:rPr lang="en-US" b="1" i="1" dirty="0">
                <a:solidFill>
                  <a:srgbClr val="0070C0"/>
                </a:solidFill>
              </a:rPr>
              <a:t>Define the kinds of AsciiDoc blocks </a:t>
            </a:r>
            <a:r>
              <a:rPr lang="en-US" dirty="0">
                <a:solidFill>
                  <a:srgbClr val="0070C0"/>
                </a:solidFill>
              </a:rPr>
              <a:t>that will be needed for the specification (e.g., per IHE TF specifications and artifacts) </a:t>
            </a:r>
          </a:p>
          <a:p>
            <a:pPr lvl="2">
              <a:buFont typeface="Wingdings" panose="05000000000000000000" pitchFamily="2" charset="2"/>
              <a:buChar char="§"/>
            </a:pPr>
            <a:r>
              <a:rPr lang="en-US" dirty="0">
                <a:solidFill>
                  <a:srgbClr val="0070C0"/>
                </a:solidFill>
              </a:rPr>
              <a:t>Include those needed for </a:t>
            </a:r>
            <a:r>
              <a:rPr lang="en-US" i="1" dirty="0">
                <a:solidFill>
                  <a:srgbClr val="0070C0"/>
                </a:solidFill>
              </a:rPr>
              <a:t>requirements interoperability </a:t>
            </a:r>
            <a:r>
              <a:rPr lang="en-US" dirty="0">
                <a:solidFill>
                  <a:srgbClr val="0070C0"/>
                </a:solidFill>
              </a:rPr>
              <a:t>&amp; links to </a:t>
            </a:r>
            <a:r>
              <a:rPr lang="en-US" i="1" dirty="0">
                <a:solidFill>
                  <a:srgbClr val="0070C0"/>
                </a:solidFill>
              </a:rPr>
              <a:t>testable assertions </a:t>
            </a:r>
          </a:p>
          <a:p>
            <a:pPr lvl="2">
              <a:buFont typeface="Wingdings" panose="05000000000000000000" pitchFamily="2" charset="2"/>
              <a:buChar char="§"/>
            </a:pPr>
            <a:r>
              <a:rPr lang="en-US" dirty="0">
                <a:solidFill>
                  <a:srgbClr val="0070C0"/>
                </a:solidFill>
              </a:rPr>
              <a:t>Create an </a:t>
            </a:r>
            <a:r>
              <a:rPr lang="en-US" b="1" i="1" dirty="0">
                <a:solidFill>
                  <a:srgbClr val="0070C0"/>
                </a:solidFill>
              </a:rPr>
              <a:t>initial set of AsciiDoc templates </a:t>
            </a:r>
            <a:r>
              <a:rPr lang="en-US" dirty="0">
                <a:solidFill>
                  <a:srgbClr val="0070C0"/>
                </a:solidFill>
              </a:rPr>
              <a:t>to support the "blocks" </a:t>
            </a:r>
          </a:p>
          <a:p>
            <a:pPr lvl="2">
              <a:buFont typeface="Wingdings" panose="05000000000000000000" pitchFamily="2" charset="2"/>
              <a:buChar char="§"/>
            </a:pPr>
            <a:r>
              <a:rPr lang="en-US" b="1" i="1" dirty="0">
                <a:solidFill>
                  <a:srgbClr val="0070C0"/>
                </a:solidFill>
              </a:rPr>
              <a:t>Configure </a:t>
            </a:r>
            <a:r>
              <a:rPr lang="en-US" b="1" i="1" dirty="0" err="1">
                <a:solidFill>
                  <a:srgbClr val="0070C0"/>
                </a:solidFill>
              </a:rPr>
              <a:t>github</a:t>
            </a:r>
            <a:r>
              <a:rPr lang="en-US" b="1" i="1" dirty="0">
                <a:solidFill>
                  <a:srgbClr val="0070C0"/>
                </a:solidFill>
              </a:rPr>
              <a:t> actions to support production </a:t>
            </a:r>
            <a:r>
              <a:rPr lang="en-US" dirty="0">
                <a:solidFill>
                  <a:srgbClr val="0070C0"/>
                </a:solidFill>
              </a:rPr>
              <a:t>of the specification, both in a "long form" PDF document as well as in an HTML "small form" / multi-file publication</a:t>
            </a:r>
          </a:p>
          <a:p>
            <a:pPr marL="914400" lvl="1" indent="-457200">
              <a:buFont typeface="Wingdings" panose="05000000000000000000" pitchFamily="2" charset="2"/>
              <a:buChar char="ü"/>
            </a:pPr>
            <a:r>
              <a:rPr lang="en-US" dirty="0">
                <a:solidFill>
                  <a:srgbClr val="0070C0"/>
                </a:solidFill>
              </a:rPr>
              <a:t>Begin migration of content to AsciiDoc “platform” starting with </a:t>
            </a:r>
            <a:r>
              <a:rPr lang="en-US" b="1" i="1" dirty="0">
                <a:solidFill>
                  <a:srgbClr val="0070C0"/>
                </a:solidFill>
              </a:rPr>
              <a:t>simple end-to-end use case based threads</a:t>
            </a:r>
          </a:p>
          <a:p>
            <a:pPr marL="914400" lvl="1" indent="-457200">
              <a:buFont typeface="Wingdings" panose="05000000000000000000" pitchFamily="2" charset="2"/>
              <a:buChar char="ü"/>
            </a:pPr>
            <a:r>
              <a:rPr lang="en-US" dirty="0">
                <a:solidFill>
                  <a:srgbClr val="0070C0"/>
                </a:solidFill>
              </a:rPr>
              <a:t>Explore use of AsciiDoc content for </a:t>
            </a:r>
            <a:r>
              <a:rPr lang="en-US" b="1" i="1" dirty="0">
                <a:solidFill>
                  <a:srgbClr val="0070C0"/>
                </a:solidFill>
              </a:rPr>
              <a:t>Test Scripting &amp; Test Reporting</a:t>
            </a:r>
            <a:r>
              <a:rPr lang="en-US" dirty="0">
                <a:solidFill>
                  <a:srgbClr val="0070C0"/>
                </a:solidFill>
              </a:rPr>
              <a:t> </a:t>
            </a:r>
          </a:p>
          <a:p>
            <a:pPr marL="914400" lvl="1" indent="-457200">
              <a:buFont typeface="Wingdings" panose="05000000000000000000" pitchFamily="2" charset="2"/>
              <a:buChar char="ü"/>
            </a:pPr>
            <a:r>
              <a:rPr lang="en-US" dirty="0">
                <a:solidFill>
                  <a:srgbClr val="0070C0"/>
                </a:solidFill>
              </a:rPr>
              <a:t>Question:  </a:t>
            </a:r>
            <a:r>
              <a:rPr lang="en-US" i="1" dirty="0">
                <a:solidFill>
                  <a:srgbClr val="0070C0"/>
                </a:solidFill>
              </a:rPr>
              <a:t>For requirements in SDPi 1.0, can SysML 2.0 </a:t>
            </a:r>
            <a:r>
              <a:rPr lang="en-US" i="1" dirty="0" err="1">
                <a:solidFill>
                  <a:srgbClr val="0070C0"/>
                </a:solidFill>
              </a:rPr>
              <a:t>KerML</a:t>
            </a:r>
            <a:r>
              <a:rPr lang="en-US" i="1" dirty="0">
                <a:solidFill>
                  <a:srgbClr val="0070C0"/>
                </a:solidFill>
              </a:rPr>
              <a:t> be used to define the requirements NOW, at least in the UML modeling, and thus better supporting migration to more robust MC specifications in the future?</a:t>
            </a:r>
          </a:p>
        </p:txBody>
      </p:sp>
      <p:sp>
        <p:nvSpPr>
          <p:cNvPr id="4" name="Footer Placeholder 3">
            <a:extLst>
              <a:ext uri="{FF2B5EF4-FFF2-40B4-BE49-F238E27FC236}">
                <a16:creationId xmlns:a16="http://schemas.microsoft.com/office/drawing/2014/main" id="{5EE93940-65A4-F0E5-CFF9-C75A03D60672}"/>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27</a:t>
            </a:fld>
            <a:endParaRPr lang="en-US" dirty="0"/>
          </a:p>
        </p:txBody>
      </p:sp>
    </p:spTree>
    <p:extLst>
      <p:ext uri="{BB962C8B-B14F-4D97-AF65-F5344CB8AC3E}">
        <p14:creationId xmlns:p14="http://schemas.microsoft.com/office/powerpoint/2010/main" val="55309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Next Steps++</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a:xfrm>
            <a:off x="838200" y="1214120"/>
            <a:ext cx="10515600" cy="5369560"/>
          </a:xfrm>
        </p:spPr>
        <p:txBody>
          <a:bodyPr>
            <a:normAutofit/>
          </a:bodyPr>
          <a:lstStyle/>
          <a:p>
            <a:pPr marL="0" indent="0">
              <a:buNone/>
            </a:pPr>
            <a:r>
              <a:rPr lang="en-US" dirty="0">
                <a:solidFill>
                  <a:srgbClr val="0070C0"/>
                </a:solidFill>
              </a:rPr>
              <a:t>Based on discussions &amp; decisions per IHE publications process &amp; tooling review …</a:t>
            </a:r>
          </a:p>
          <a:p>
            <a:pPr marL="914400" lvl="1" indent="-457200">
              <a:buFont typeface="Wingdings" panose="05000000000000000000" pitchFamily="2" charset="2"/>
              <a:buChar char="ü"/>
            </a:pPr>
            <a:r>
              <a:rPr lang="en-US" i="1" dirty="0">
                <a:solidFill>
                  <a:srgbClr val="0070C0"/>
                </a:solidFill>
              </a:rPr>
              <a:t>Create initial AsciiDoc-based content in the </a:t>
            </a:r>
            <a:r>
              <a:rPr lang="en-US" i="1" dirty="0" err="1">
                <a:solidFill>
                  <a:srgbClr val="0070C0"/>
                </a:solidFill>
              </a:rPr>
              <a:t>sdpi-fhir</a:t>
            </a:r>
            <a:r>
              <a:rPr lang="en-US" i="1" dirty="0">
                <a:solidFill>
                  <a:srgbClr val="0070C0"/>
                </a:solidFill>
              </a:rPr>
              <a:t> repo </a:t>
            </a:r>
          </a:p>
          <a:p>
            <a:pPr marL="1371600" lvl="2">
              <a:buFont typeface="Wingdings" panose="05000000000000000000" pitchFamily="2" charset="2"/>
              <a:buChar char="§"/>
            </a:pPr>
            <a:r>
              <a:rPr lang="en-US" i="1" dirty="0">
                <a:solidFill>
                  <a:srgbClr val="0070C0"/>
                </a:solidFill>
                <a:hlinkClick r:id="rId2"/>
              </a:rPr>
              <a:t>SDPi_Supplement folder </a:t>
            </a:r>
            <a:endParaRPr lang="en-US" i="1" dirty="0">
              <a:solidFill>
                <a:srgbClr val="0070C0"/>
              </a:solidFill>
            </a:endParaRPr>
          </a:p>
          <a:p>
            <a:pPr marL="1371600" lvl="2">
              <a:buFont typeface="Wingdings" panose="05000000000000000000" pitchFamily="2" charset="2"/>
              <a:buChar char="§"/>
            </a:pPr>
            <a:r>
              <a:rPr lang="en-US" i="1" dirty="0">
                <a:solidFill>
                  <a:srgbClr val="0070C0"/>
                </a:solidFill>
              </a:rPr>
              <a:t>Update and archive the content under the “SDPi Rev 1.0” folder</a:t>
            </a:r>
          </a:p>
          <a:p>
            <a:pPr marL="914400" lvl="1" indent="-457200">
              <a:buFont typeface="Wingdings" panose="05000000000000000000" pitchFamily="2" charset="2"/>
              <a:buChar char="ü"/>
            </a:pPr>
            <a:r>
              <a:rPr lang="en-US" i="1" dirty="0">
                <a:solidFill>
                  <a:srgbClr val="0070C0"/>
                </a:solidFill>
              </a:rPr>
              <a:t>Content Authoring Platform:  </a:t>
            </a:r>
          </a:p>
          <a:p>
            <a:pPr marL="1371600" lvl="2">
              <a:buFont typeface="Wingdings" panose="05000000000000000000" pitchFamily="2" charset="2"/>
              <a:buChar char="§"/>
            </a:pPr>
            <a:r>
              <a:rPr lang="en-US" i="1" dirty="0">
                <a:solidFill>
                  <a:srgbClr val="0070C0"/>
                </a:solidFill>
              </a:rPr>
              <a:t>Many AsciiDoc tools exist, but for a starting pass … see “tool chain” slide above:</a:t>
            </a:r>
          </a:p>
          <a:p>
            <a:pPr marL="1828800" lvl="3">
              <a:buFont typeface="Wingdings" panose="05000000000000000000" pitchFamily="2" charset="2"/>
              <a:buChar char="§"/>
            </a:pPr>
            <a:r>
              <a:rPr lang="en-US" i="1" dirty="0" err="1">
                <a:solidFill>
                  <a:srgbClr val="0070C0"/>
                </a:solidFill>
              </a:rPr>
              <a:t>intelliJ</a:t>
            </a:r>
            <a:r>
              <a:rPr lang="en-US" i="1" dirty="0">
                <a:solidFill>
                  <a:srgbClr val="0070C0"/>
                </a:solidFill>
              </a:rPr>
              <a:t> platform can be used (open “Community Edition), with the AsciiDoc IntelliJ plugin + </a:t>
            </a:r>
            <a:r>
              <a:rPr lang="en-US" i="1" dirty="0" err="1">
                <a:solidFill>
                  <a:srgbClr val="0070C0"/>
                </a:solidFill>
              </a:rPr>
              <a:t>AsciiDoctor</a:t>
            </a:r>
            <a:r>
              <a:rPr lang="en-US" i="1" dirty="0">
                <a:solidFill>
                  <a:srgbClr val="0070C0"/>
                </a:solidFill>
              </a:rPr>
              <a:t> Diagram plugin (to render PlantUML)</a:t>
            </a:r>
          </a:p>
          <a:p>
            <a:pPr marL="914400" lvl="1" indent="-457200">
              <a:buFont typeface="Wingdings" panose="05000000000000000000" pitchFamily="2" charset="2"/>
              <a:buChar char="ü"/>
            </a:pPr>
            <a:r>
              <a:rPr lang="en-US" i="1" dirty="0">
                <a:solidFill>
                  <a:srgbClr val="0070C0"/>
                </a:solidFill>
              </a:rPr>
              <a:t>Use </a:t>
            </a:r>
            <a:r>
              <a:rPr lang="en-US" i="1" dirty="0" err="1">
                <a:solidFill>
                  <a:srgbClr val="0070C0"/>
                </a:solidFill>
              </a:rPr>
              <a:t>sdpi-fhir</a:t>
            </a:r>
            <a:r>
              <a:rPr lang="en-US" i="1" dirty="0">
                <a:solidFill>
                  <a:srgbClr val="0070C0"/>
                </a:solidFill>
              </a:rPr>
              <a:t> repo wiki to document process and tooling being utilized </a:t>
            </a:r>
          </a:p>
          <a:p>
            <a:pPr marL="1371600" lvl="2" indent="-225425">
              <a:buFont typeface="Wingdings" panose="05000000000000000000" pitchFamily="2" charset="2"/>
              <a:buChar char="§"/>
            </a:pPr>
            <a:r>
              <a:rPr lang="en-US" i="1" dirty="0">
                <a:solidFill>
                  <a:srgbClr val="0070C0"/>
                </a:solidFill>
              </a:rPr>
              <a:t>As is done with the current IHE Publications and related </a:t>
            </a:r>
            <a:r>
              <a:rPr lang="en-US" i="1" dirty="0" err="1">
                <a:solidFill>
                  <a:srgbClr val="0070C0"/>
                </a:solidFill>
              </a:rPr>
              <a:t>github</a:t>
            </a:r>
            <a:r>
              <a:rPr lang="en-US" i="1" dirty="0">
                <a:solidFill>
                  <a:srgbClr val="0070C0"/>
                </a:solidFill>
              </a:rPr>
              <a:t> wiki pages </a:t>
            </a:r>
          </a:p>
          <a:p>
            <a:pPr marL="914400" lvl="1" indent="-457200">
              <a:buFont typeface="Wingdings" panose="05000000000000000000" pitchFamily="2" charset="2"/>
              <a:buChar char="ü"/>
            </a:pPr>
            <a:r>
              <a:rPr lang="en-US" i="1" dirty="0">
                <a:solidFill>
                  <a:srgbClr val="0070C0"/>
                </a:solidFill>
              </a:rPr>
              <a:t>Configure </a:t>
            </a:r>
            <a:r>
              <a:rPr lang="en-US" i="1" dirty="0" err="1">
                <a:solidFill>
                  <a:srgbClr val="0070C0"/>
                </a:solidFill>
              </a:rPr>
              <a:t>sdpi-fhir</a:t>
            </a:r>
            <a:r>
              <a:rPr lang="en-US" i="1" dirty="0">
                <a:solidFill>
                  <a:srgbClr val="0070C0"/>
                </a:solidFill>
              </a:rPr>
              <a:t> repo “Pages” to auto-publish to ihe.github.io [TBD]</a:t>
            </a:r>
          </a:p>
          <a:p>
            <a:pPr marL="914400" lvl="1" indent="-457200">
              <a:buFont typeface="Wingdings" panose="05000000000000000000" pitchFamily="2" charset="2"/>
              <a:buChar char="ü"/>
            </a:pPr>
            <a:r>
              <a:rPr lang="en-US" i="1" dirty="0">
                <a:solidFill>
                  <a:srgbClr val="0070C0"/>
                </a:solidFill>
              </a:rPr>
              <a:t>Rendering:  To the greatest degree possible, specification content will be separated from rendering + focus 1</a:t>
            </a:r>
            <a:r>
              <a:rPr lang="en-US" i="1" baseline="30000" dirty="0">
                <a:solidFill>
                  <a:srgbClr val="0070C0"/>
                </a:solidFill>
              </a:rPr>
              <a:t>st</a:t>
            </a:r>
            <a:r>
              <a:rPr lang="en-US" i="1" dirty="0">
                <a:solidFill>
                  <a:srgbClr val="0070C0"/>
                </a:solidFill>
              </a:rPr>
              <a:t> on HTML .. PDF if / when needed </a:t>
            </a:r>
          </a:p>
        </p:txBody>
      </p:sp>
      <p:sp>
        <p:nvSpPr>
          <p:cNvPr id="4" name="Footer Placeholder 3">
            <a:extLst>
              <a:ext uri="{FF2B5EF4-FFF2-40B4-BE49-F238E27FC236}">
                <a16:creationId xmlns:a16="http://schemas.microsoft.com/office/drawing/2014/main" id="{5EE93940-65A4-F0E5-CFF9-C75A03D60672}"/>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28</a:t>
            </a:fld>
            <a:endParaRPr lang="en-US" dirty="0"/>
          </a:p>
        </p:txBody>
      </p:sp>
    </p:spTree>
    <p:extLst>
      <p:ext uri="{BB962C8B-B14F-4D97-AF65-F5344CB8AC3E}">
        <p14:creationId xmlns:p14="http://schemas.microsoft.com/office/powerpoint/2010/main" val="1099763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Next Steps++</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a:xfrm>
            <a:off x="838200" y="1214120"/>
            <a:ext cx="11303924" cy="5369560"/>
          </a:xfrm>
        </p:spPr>
        <p:txBody>
          <a:bodyPr>
            <a:normAutofit/>
          </a:bodyPr>
          <a:lstStyle/>
          <a:p>
            <a:pPr marL="914400" lvl="1" indent="-457200">
              <a:buFont typeface="Wingdings" panose="05000000000000000000" pitchFamily="2" charset="2"/>
              <a:buChar char="ü"/>
            </a:pPr>
            <a:r>
              <a:rPr lang="en-US" i="1" dirty="0">
                <a:solidFill>
                  <a:srgbClr val="0070C0"/>
                </a:solidFill>
              </a:rPr>
              <a:t>Content File Structure</a:t>
            </a:r>
          </a:p>
          <a:p>
            <a:pPr marL="1485900" lvl="2" indent="-342900">
              <a:buFont typeface="Wingdings" panose="05000000000000000000" pitchFamily="2" charset="2"/>
              <a:buChar char="§"/>
            </a:pPr>
            <a:r>
              <a:rPr lang="en-US" i="1" dirty="0">
                <a:solidFill>
                  <a:srgbClr val="0070C0"/>
                </a:solidFill>
              </a:rPr>
              <a:t>Multi-file approach that leverages both the current TF chapter level + IG Publisher level </a:t>
            </a:r>
          </a:p>
          <a:p>
            <a:pPr marL="1485900" lvl="2" indent="-342900">
              <a:buFont typeface="Wingdings" panose="05000000000000000000" pitchFamily="2" charset="2"/>
              <a:buChar char="§"/>
            </a:pPr>
            <a:r>
              <a:rPr lang="en-US" i="1" dirty="0">
                <a:solidFill>
                  <a:srgbClr val="0070C0"/>
                </a:solidFill>
              </a:rPr>
              <a:t>Minimize “magic numbers” in the content  (e.g., document outline sections embedded)</a:t>
            </a:r>
          </a:p>
          <a:p>
            <a:pPr marL="1485900" lvl="2" indent="-342900">
              <a:buFont typeface="Wingdings" panose="05000000000000000000" pitchFamily="2" charset="2"/>
              <a:buChar char="§"/>
            </a:pPr>
            <a:r>
              <a:rPr lang="en-US" i="1" dirty="0">
                <a:solidFill>
                  <a:srgbClr val="0070C0"/>
                </a:solidFill>
              </a:rPr>
              <a:t>Support a Table of Contents but with URIs vs. pervasively embedded section #’s</a:t>
            </a:r>
          </a:p>
          <a:p>
            <a:pPr marL="914400" lvl="1" indent="-457200">
              <a:buFont typeface="Wingdings" panose="05000000000000000000" pitchFamily="2" charset="2"/>
              <a:buChar char="ü"/>
            </a:pPr>
            <a:r>
              <a:rPr lang="en-US" i="1" dirty="0">
                <a:solidFill>
                  <a:srgbClr val="0070C0"/>
                </a:solidFill>
              </a:rPr>
              <a:t>Use </a:t>
            </a:r>
            <a:r>
              <a:rPr lang="en-US" i="1" dirty="0" err="1">
                <a:solidFill>
                  <a:srgbClr val="0070C0"/>
                </a:solidFill>
              </a:rPr>
              <a:t>github</a:t>
            </a:r>
            <a:r>
              <a:rPr lang="en-US" i="1" dirty="0">
                <a:solidFill>
                  <a:srgbClr val="0070C0"/>
                </a:solidFill>
              </a:rPr>
              <a:t> …</a:t>
            </a:r>
          </a:p>
          <a:p>
            <a:pPr marL="1828800" lvl="2" indent="-342900">
              <a:buFont typeface="Wingdings" panose="05000000000000000000" pitchFamily="2" charset="2"/>
              <a:buChar char="§"/>
            </a:pPr>
            <a:r>
              <a:rPr lang="en-US" i="1" dirty="0">
                <a:solidFill>
                  <a:srgbClr val="0070C0"/>
                </a:solidFill>
              </a:rPr>
              <a:t>“Actions” to automagically transform committed updates to rendered HTML </a:t>
            </a:r>
          </a:p>
          <a:p>
            <a:pPr marL="1828800" lvl="2" indent="-342900">
              <a:buFont typeface="Wingdings" panose="05000000000000000000" pitchFamily="2" charset="2"/>
              <a:buChar char="§"/>
            </a:pPr>
            <a:r>
              <a:rPr lang="en-US" i="1" dirty="0">
                <a:solidFill>
                  <a:srgbClr val="0070C0"/>
                </a:solidFill>
              </a:rPr>
              <a:t>“wiki” to document content development processes &amp; tool chain </a:t>
            </a:r>
          </a:p>
          <a:p>
            <a:pPr marL="1828800" lvl="2" indent="-342900">
              <a:buFont typeface="Wingdings" panose="05000000000000000000" pitchFamily="2" charset="2"/>
              <a:buChar char="§"/>
            </a:pPr>
            <a:r>
              <a:rPr lang="en-US" i="1" dirty="0">
                <a:solidFill>
                  <a:srgbClr val="0070C0"/>
                </a:solidFill>
              </a:rPr>
              <a:t>“project” for migration of current Word version to initial baseline </a:t>
            </a:r>
          </a:p>
          <a:p>
            <a:pPr marL="1828800" lvl="2" indent="-342900">
              <a:buFont typeface="Wingdings" panose="05000000000000000000" pitchFamily="2" charset="2"/>
              <a:buChar char="§"/>
            </a:pPr>
            <a:r>
              <a:rPr lang="en-US" i="1" dirty="0">
                <a:solidFill>
                  <a:srgbClr val="0070C0"/>
                </a:solidFill>
              </a:rPr>
              <a:t>“issues” to connect with Topics of Interest to resolutions to “Issues” in supplement</a:t>
            </a:r>
          </a:p>
          <a:p>
            <a:pPr marL="1828800" lvl="2" indent="-342900">
              <a:buFont typeface="Wingdings" panose="05000000000000000000" pitchFamily="2" charset="2"/>
              <a:buChar char="§"/>
            </a:pPr>
            <a:r>
              <a:rPr lang="en-US" i="1" dirty="0">
                <a:solidFill>
                  <a:srgbClr val="0070C0"/>
                </a:solidFill>
              </a:rPr>
              <a:t>“Kanban” board to manage a To Do backlog </a:t>
            </a:r>
          </a:p>
          <a:p>
            <a:pPr marL="914400" lvl="1" indent="-457200">
              <a:buFont typeface="Wingdings" panose="05000000000000000000" pitchFamily="2" charset="2"/>
              <a:buChar char="ü"/>
            </a:pPr>
            <a:r>
              <a:rPr lang="en-US" i="1" dirty="0">
                <a:solidFill>
                  <a:srgbClr val="0070C0"/>
                </a:solidFill>
              </a:rPr>
              <a:t>Use PanDoc to convert Word to AsciiDoc …</a:t>
            </a:r>
          </a:p>
          <a:p>
            <a:pPr marL="1371600" lvl="2">
              <a:buFont typeface="Wingdings" panose="05000000000000000000" pitchFamily="2" charset="2"/>
              <a:buChar char="§"/>
            </a:pPr>
            <a:r>
              <a:rPr lang="en-US" i="1" dirty="0">
                <a:solidFill>
                  <a:srgbClr val="0070C0"/>
                </a:solidFill>
              </a:rPr>
              <a:t>1</a:t>
            </a:r>
            <a:r>
              <a:rPr lang="en-US" i="1" baseline="30000" dirty="0">
                <a:solidFill>
                  <a:srgbClr val="0070C0"/>
                </a:solidFill>
              </a:rPr>
              <a:t>st</a:t>
            </a:r>
            <a:r>
              <a:rPr lang="en-US" i="1" dirty="0">
                <a:solidFill>
                  <a:srgbClr val="0070C0"/>
                </a:solidFill>
              </a:rPr>
              <a:t> pass at IHE DEV TF </a:t>
            </a:r>
          </a:p>
          <a:p>
            <a:pPr marL="1371600" lvl="2">
              <a:buFont typeface="Wingdings" panose="05000000000000000000" pitchFamily="2" charset="2"/>
              <a:buChar char="§"/>
            </a:pPr>
            <a:r>
              <a:rPr lang="en-US" i="1" dirty="0">
                <a:solidFill>
                  <a:srgbClr val="0070C0"/>
                </a:solidFill>
              </a:rPr>
              <a:t>Simple content from Word-based contributions to AsciiDoc for integration </a:t>
            </a:r>
          </a:p>
          <a:p>
            <a:pPr marL="914400" lvl="1" indent="-457200">
              <a:buFont typeface="Wingdings" panose="05000000000000000000" pitchFamily="2" charset="2"/>
              <a:buChar char="ü"/>
            </a:pPr>
            <a:r>
              <a:rPr lang="en-US" b="1" i="1" dirty="0">
                <a:solidFill>
                  <a:srgbClr val="0070C0"/>
                </a:solidFill>
              </a:rPr>
              <a:t>AsciiDoc idiomatic paradigm will be fully utilized + </a:t>
            </a:r>
            <a:r>
              <a:rPr lang="en-US" b="1" i="1" dirty="0" err="1">
                <a:solidFill>
                  <a:srgbClr val="0070C0"/>
                </a:solidFill>
              </a:rPr>
              <a:t>github</a:t>
            </a:r>
            <a:r>
              <a:rPr lang="en-US" b="1" i="1" dirty="0">
                <a:solidFill>
                  <a:srgbClr val="0070C0"/>
                </a:solidFill>
              </a:rPr>
              <a:t> </a:t>
            </a:r>
          </a:p>
        </p:txBody>
      </p:sp>
      <p:sp>
        <p:nvSpPr>
          <p:cNvPr id="4" name="Footer Placeholder 3">
            <a:extLst>
              <a:ext uri="{FF2B5EF4-FFF2-40B4-BE49-F238E27FC236}">
                <a16:creationId xmlns:a16="http://schemas.microsoft.com/office/drawing/2014/main" id="{5EE93940-65A4-F0E5-CFF9-C75A03D60672}"/>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29</a:t>
            </a:fld>
            <a:endParaRPr lang="en-US" dirty="0"/>
          </a:p>
        </p:txBody>
      </p:sp>
    </p:spTree>
    <p:extLst>
      <p:ext uri="{BB962C8B-B14F-4D97-AF65-F5344CB8AC3E}">
        <p14:creationId xmlns:p14="http://schemas.microsoft.com/office/powerpoint/2010/main" val="89029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768350"/>
            <a:ext cx="11012036" cy="3120899"/>
          </a:xfrm>
        </p:spPr>
        <p:txBody>
          <a:bodyPr>
            <a:normAutofit/>
          </a:bodyPr>
          <a:lstStyle/>
          <a:p>
            <a:pPr>
              <a:spcAft>
                <a:spcPts val="1200"/>
              </a:spcAft>
            </a:pPr>
            <a:r>
              <a:rPr lang="en-US" b="1" dirty="0">
                <a:solidFill>
                  <a:srgbClr val="0070C0"/>
                </a:solidFill>
              </a:rPr>
              <a:t>Gemini SES+MDI – </a:t>
            </a:r>
            <a:br>
              <a:rPr lang="en-US" b="1" dirty="0">
                <a:solidFill>
                  <a:srgbClr val="0070C0"/>
                </a:solidFill>
              </a:rPr>
            </a:br>
            <a:r>
              <a:rPr lang="en-US" b="1" dirty="0">
                <a:solidFill>
                  <a:srgbClr val="0070C0"/>
                </a:solidFill>
              </a:rPr>
              <a:t>2022 RI+MC+RR Strategy – </a:t>
            </a:r>
            <a:br>
              <a:rPr lang="en-US" b="1" dirty="0">
                <a:solidFill>
                  <a:srgbClr val="0070C0"/>
                </a:solidFill>
              </a:rPr>
            </a:br>
            <a:br>
              <a:rPr lang="en-US" sz="2000" b="1" dirty="0">
                <a:solidFill>
                  <a:srgbClr val="0070C0"/>
                </a:solidFill>
              </a:rPr>
            </a:br>
            <a:r>
              <a:rPr lang="en-US" b="1" i="1" dirty="0">
                <a:solidFill>
                  <a:srgbClr val="0070C0"/>
                </a:solidFill>
              </a:rPr>
              <a:t>Current Strategy:  Word “Markup”</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a:xfrm>
            <a:off x="831850" y="4589463"/>
            <a:ext cx="10515600" cy="1947524"/>
          </a:xfrm>
        </p:spPr>
        <p:txBody>
          <a:bodyPr>
            <a:normAutofit lnSpcReduction="10000"/>
          </a:bodyPr>
          <a:lstStyle/>
          <a:p>
            <a:r>
              <a:rPr lang="en-US" dirty="0"/>
              <a:t>…Over the last 2+ years, the Gemini SES+MDI project has settled on am approach for creating and publishing the SDPi technical framework supplement that includes using the Word template as other IHE profiles, supporting RI using styles / bookmarks / links / references, and then processing using scripts that pull out the RI information.  How does this kind of Word-based “markup” work and is it an unnecessary compromise?</a:t>
            </a:r>
            <a:endParaRPr lang="en-US" dirty="0">
              <a:solidFill>
                <a:srgbClr val="0070C0"/>
              </a:solidFill>
            </a:endParaRP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dirty="0"/>
              <a:t>Gemini SES+MDI SDPi+FHIR Project</a:t>
            </a:r>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3</a:t>
            </a:fld>
            <a:endParaRPr lang="en-US"/>
          </a:p>
        </p:txBody>
      </p:sp>
    </p:spTree>
    <p:extLst>
      <p:ext uri="{BB962C8B-B14F-4D97-AF65-F5344CB8AC3E}">
        <p14:creationId xmlns:p14="http://schemas.microsoft.com/office/powerpoint/2010/main" val="1800444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29F2307A-9783-493F-B188-F551BA2B6EB5}"/>
              </a:ext>
            </a:extLst>
          </p:cNvPr>
          <p:cNvSpPr>
            <a:spLocks noGrp="1"/>
          </p:cNvSpPr>
          <p:nvPr>
            <p:ph type="ftr" sz="quarter" idx="11"/>
          </p:nvPr>
        </p:nvSpPr>
        <p:spPr>
          <a:xfrm>
            <a:off x="3346101" y="6440994"/>
            <a:ext cx="5496448" cy="413832"/>
          </a:xfrm>
        </p:spPr>
        <p:txBody>
          <a:bodyPr/>
          <a:lstStyle/>
          <a:p>
            <a:r>
              <a:rPr lang="en-US" dirty="0"/>
              <a:t>Gemini SES+MDI SDPi+FHIR Project</a:t>
            </a:r>
          </a:p>
        </p:txBody>
      </p:sp>
      <p:pic>
        <p:nvPicPr>
          <p:cNvPr id="14" name="Picture 2" descr="Bildergebnis für fhir">
            <a:extLst>
              <a:ext uri="{FF2B5EF4-FFF2-40B4-BE49-F238E27FC236}">
                <a16:creationId xmlns:a16="http://schemas.microsoft.com/office/drawing/2014/main" id="{7249CB08-62FC-4201-B007-578DCF81E1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797" y="440480"/>
            <a:ext cx="4111479" cy="9904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ornet.org/wp-content/uploads/2019/04/SDC_black_600x600.jpg">
            <a:extLst>
              <a:ext uri="{FF2B5EF4-FFF2-40B4-BE49-F238E27FC236}">
                <a16:creationId xmlns:a16="http://schemas.microsoft.com/office/drawing/2014/main" id="{DF501A10-9995-4E9E-B383-AE5D7223FA7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bwMode="auto">
          <a:xfrm>
            <a:off x="8707206" y="441710"/>
            <a:ext cx="2460997" cy="1105038"/>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8">
            <a:extLst>
              <a:ext uri="{FF2B5EF4-FFF2-40B4-BE49-F238E27FC236}">
                <a16:creationId xmlns:a16="http://schemas.microsoft.com/office/drawing/2014/main" id="{9F9B21B1-78D1-4557-A551-4ECF2D1D9314}"/>
              </a:ext>
            </a:extLst>
          </p:cNvPr>
          <p:cNvSpPr txBox="1">
            <a:spLocks/>
          </p:cNvSpPr>
          <p:nvPr/>
        </p:nvSpPr>
        <p:spPr>
          <a:xfrm>
            <a:off x="1064831" y="6013835"/>
            <a:ext cx="4111479"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FHIR is a trademark of Health Level 7, International.</a:t>
            </a:r>
          </a:p>
        </p:txBody>
      </p:sp>
      <p:sp>
        <p:nvSpPr>
          <p:cNvPr id="18" name="Footer Placeholder 8">
            <a:extLst>
              <a:ext uri="{FF2B5EF4-FFF2-40B4-BE49-F238E27FC236}">
                <a16:creationId xmlns:a16="http://schemas.microsoft.com/office/drawing/2014/main" id="{2830B081-398A-425E-8232-216E64E97ECB}"/>
              </a:ext>
            </a:extLst>
          </p:cNvPr>
          <p:cNvSpPr txBox="1">
            <a:spLocks/>
          </p:cNvSpPr>
          <p:nvPr/>
        </p:nvSpPr>
        <p:spPr>
          <a:xfrm>
            <a:off x="6238874" y="6013835"/>
            <a:ext cx="367136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SDC is a registered trademark of OR.NET</a:t>
            </a:r>
          </a:p>
        </p:txBody>
      </p:sp>
      <p:pic>
        <p:nvPicPr>
          <p:cNvPr id="20" name="Picture 2" descr="https://ornet.org/wp-content/uploads/2019/04/Logo_gro%C3%9F.jpg">
            <a:extLst>
              <a:ext uri="{FF2B5EF4-FFF2-40B4-BE49-F238E27FC236}">
                <a16:creationId xmlns:a16="http://schemas.microsoft.com/office/drawing/2014/main" id="{90B40514-FF24-4A3A-A94E-F7DBF1D7D20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68023" y="5903097"/>
            <a:ext cx="2423977" cy="58660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5E06D206-129B-45F7-9F7D-FE93F4FF8371}"/>
              </a:ext>
            </a:extLst>
          </p:cNvPr>
          <p:cNvSpPr>
            <a:spLocks noGrp="1"/>
          </p:cNvSpPr>
          <p:nvPr>
            <p:ph type="ctrTitle"/>
          </p:nvPr>
        </p:nvSpPr>
        <p:spPr>
          <a:xfrm>
            <a:off x="0" y="1006382"/>
            <a:ext cx="12192000" cy="3252255"/>
          </a:xfrm>
        </p:spPr>
        <p:txBody>
          <a:bodyPr>
            <a:normAutofit/>
          </a:bodyPr>
          <a:lstStyle/>
          <a:p>
            <a:r>
              <a:rPr lang="en-US" b="1" dirty="0">
                <a:solidFill>
                  <a:srgbClr val="0070C0"/>
                </a:solidFill>
              </a:rPr>
              <a:t>IHE-HL7 Gemini SES+MDI – </a:t>
            </a:r>
            <a:br>
              <a:rPr lang="en-US" b="1" dirty="0">
                <a:solidFill>
                  <a:srgbClr val="0070C0"/>
                </a:solidFill>
              </a:rPr>
            </a:br>
            <a:r>
              <a:rPr lang="it-IT" b="1" i="1" dirty="0">
                <a:solidFill>
                  <a:srgbClr val="0070C0"/>
                </a:solidFill>
              </a:rPr>
              <a:t>2022 RI+MC+RR Strategy</a:t>
            </a:r>
            <a:r>
              <a:rPr lang="en-US" b="1" i="1" dirty="0">
                <a:solidFill>
                  <a:srgbClr val="0070C0"/>
                </a:solidFill>
              </a:rPr>
              <a:t>– </a:t>
            </a:r>
            <a:br>
              <a:rPr lang="en-US" b="1" i="1" dirty="0">
                <a:solidFill>
                  <a:srgbClr val="0070C0"/>
                </a:solidFill>
              </a:rPr>
            </a:br>
            <a:r>
              <a:rPr lang="en-US" b="1" i="1" dirty="0">
                <a:solidFill>
                  <a:srgbClr val="0070C0"/>
                </a:solidFill>
              </a:rPr>
              <a:t>Word – Markdown – AsciiDoc ???</a:t>
            </a:r>
            <a:endParaRPr lang="en-US" b="1" dirty="0">
              <a:solidFill>
                <a:srgbClr val="0070C0"/>
              </a:solidFill>
            </a:endParaRPr>
          </a:p>
        </p:txBody>
      </p:sp>
      <p:grpSp>
        <p:nvGrpSpPr>
          <p:cNvPr id="11" name="Group 10">
            <a:extLst>
              <a:ext uri="{FF2B5EF4-FFF2-40B4-BE49-F238E27FC236}">
                <a16:creationId xmlns:a16="http://schemas.microsoft.com/office/drawing/2014/main" id="{C4FF249E-1C22-4FAE-B9BD-76CECEAFD610}"/>
              </a:ext>
            </a:extLst>
          </p:cNvPr>
          <p:cNvGrpSpPr/>
          <p:nvPr/>
        </p:nvGrpSpPr>
        <p:grpSpPr>
          <a:xfrm>
            <a:off x="2914581" y="5085346"/>
            <a:ext cx="6359488" cy="897050"/>
            <a:chOff x="2271937" y="5006047"/>
            <a:chExt cx="6359488" cy="897050"/>
          </a:xfrm>
        </p:grpSpPr>
        <p:pic>
          <p:nvPicPr>
            <p:cNvPr id="22" name="Picture 2" descr="Image result for iec logo">
              <a:extLst>
                <a:ext uri="{FF2B5EF4-FFF2-40B4-BE49-F238E27FC236}">
                  <a16:creationId xmlns:a16="http://schemas.microsoft.com/office/drawing/2014/main" id="{04EBF6BE-B5AC-4436-92CD-439368517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585" y="5058422"/>
              <a:ext cx="804863" cy="80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ieee logo">
              <a:extLst>
                <a:ext uri="{FF2B5EF4-FFF2-40B4-BE49-F238E27FC236}">
                  <a16:creationId xmlns:a16="http://schemas.microsoft.com/office/drawing/2014/main" id="{BE5DA15F-F5E1-4F23-B167-B81B57DDB7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8278"/>
            <a:stretch/>
          </p:blipFill>
          <p:spPr bwMode="auto">
            <a:xfrm>
              <a:off x="2271937" y="5006047"/>
              <a:ext cx="1436915" cy="8970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sign&#10;&#10;Description automatically generated">
              <a:extLst>
                <a:ext uri="{FF2B5EF4-FFF2-40B4-BE49-F238E27FC236}">
                  <a16:creationId xmlns:a16="http://schemas.microsoft.com/office/drawing/2014/main" id="{01BB44A9-FF44-4161-9339-33CE81C0D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5229" y="5040827"/>
              <a:ext cx="1997979" cy="848121"/>
            </a:xfrm>
            <a:prstGeom prst="rect">
              <a:avLst/>
            </a:prstGeom>
          </p:spPr>
        </p:pic>
        <p:pic>
          <p:nvPicPr>
            <p:cNvPr id="10" name="Picture 9" descr="A picture containing building, light, window&#10;&#10;Description automatically generated">
              <a:extLst>
                <a:ext uri="{FF2B5EF4-FFF2-40B4-BE49-F238E27FC236}">
                  <a16:creationId xmlns:a16="http://schemas.microsoft.com/office/drawing/2014/main" id="{4C4C7504-6B0E-4F41-AF7A-A8B60FFC5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0825" y="5062455"/>
              <a:ext cx="990600" cy="804863"/>
            </a:xfrm>
            <a:prstGeom prst="rect">
              <a:avLst/>
            </a:prstGeom>
            <a:solidFill>
              <a:schemeClr val="bg1"/>
            </a:solidFill>
          </p:spPr>
        </p:pic>
      </p:grpSp>
      <p:pic>
        <p:nvPicPr>
          <p:cNvPr id="4" name="Picture 3" descr="A picture containing drawing&#10;&#10;Description automatically generated">
            <a:extLst>
              <a:ext uri="{FF2B5EF4-FFF2-40B4-BE49-F238E27FC236}">
                <a16:creationId xmlns:a16="http://schemas.microsoft.com/office/drawing/2014/main" id="{87430611-FFAE-4D7D-8207-A5CFBD5CC5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3663" y="523333"/>
            <a:ext cx="2460997" cy="891445"/>
          </a:xfrm>
          <a:prstGeom prst="rect">
            <a:avLst/>
          </a:prstGeom>
        </p:spPr>
      </p:pic>
    </p:spTree>
    <p:extLst>
      <p:ext uri="{BB962C8B-B14F-4D97-AF65-F5344CB8AC3E}">
        <p14:creationId xmlns:p14="http://schemas.microsoft.com/office/powerpoint/2010/main" val="192480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1012036" cy="2179510"/>
          </a:xfrm>
        </p:spPr>
        <p:txBody>
          <a:bodyPr>
            <a:normAutofit/>
          </a:bodyPr>
          <a:lstStyle/>
          <a:p>
            <a:r>
              <a:rPr lang="en-US" b="1" dirty="0">
                <a:solidFill>
                  <a:srgbClr val="0070C0"/>
                </a:solidFill>
              </a:rPr>
              <a:t>Additional Materials</a:t>
            </a:r>
            <a:endParaRPr lang="en-US" b="1" i="1" dirty="0">
              <a:solidFill>
                <a:srgbClr val="0070C0"/>
              </a:solidFill>
            </a:endParaRP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dirty="0"/>
              <a:t>Gemini SES MDI SDPi+FHIR Project</a:t>
            </a:r>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31</a:t>
            </a:fld>
            <a:endParaRPr lang="en-US"/>
          </a:p>
        </p:txBody>
      </p:sp>
      <p:sp>
        <p:nvSpPr>
          <p:cNvPr id="7" name="Text Placeholder 6">
            <a:extLst>
              <a:ext uri="{FF2B5EF4-FFF2-40B4-BE49-F238E27FC236}">
                <a16:creationId xmlns:a16="http://schemas.microsoft.com/office/drawing/2014/main" id="{3437DBB8-D38B-4F3D-B75A-6A20B8E1A5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0383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C020-8250-4FD3-8F5B-2F70B8211D8F}"/>
              </a:ext>
            </a:extLst>
          </p:cNvPr>
          <p:cNvSpPr>
            <a:spLocks noGrp="1"/>
          </p:cNvSpPr>
          <p:nvPr>
            <p:ph type="title"/>
          </p:nvPr>
        </p:nvSpPr>
        <p:spPr/>
        <p:txBody>
          <a:bodyPr>
            <a:normAutofit/>
          </a:bodyPr>
          <a:lstStyle/>
          <a:p>
            <a:r>
              <a:rPr lang="en-US" sz="4400" dirty="0"/>
              <a:t>Orientation Tour:  IHE TF &amp; SDPi Profiles</a:t>
            </a:r>
          </a:p>
        </p:txBody>
      </p:sp>
      <p:sp>
        <p:nvSpPr>
          <p:cNvPr id="4" name="Footer Placeholder 3">
            <a:extLst>
              <a:ext uri="{FF2B5EF4-FFF2-40B4-BE49-F238E27FC236}">
                <a16:creationId xmlns:a16="http://schemas.microsoft.com/office/drawing/2014/main" id="{F5B2C416-D3A0-4498-A6D9-AB8CD9CE4E3D}"/>
              </a:ext>
            </a:extLst>
          </p:cNvPr>
          <p:cNvSpPr>
            <a:spLocks noGrp="1"/>
          </p:cNvSpPr>
          <p:nvPr>
            <p:ph type="ftr" sz="quarter" idx="11"/>
          </p:nvPr>
        </p:nvSpPr>
        <p:spPr/>
        <p:txBody>
          <a:bodyPr/>
          <a:lstStyle/>
          <a:p>
            <a:r>
              <a:rPr lang="en-US" dirty="0"/>
              <a:t>IHE DEV SDPi TF – Intro &amp; Overview</a:t>
            </a:r>
          </a:p>
        </p:txBody>
      </p:sp>
      <p:sp>
        <p:nvSpPr>
          <p:cNvPr id="5" name="Slide Number Placeholder 4">
            <a:extLst>
              <a:ext uri="{FF2B5EF4-FFF2-40B4-BE49-F238E27FC236}">
                <a16:creationId xmlns:a16="http://schemas.microsoft.com/office/drawing/2014/main" id="{CCB680B0-22AE-41A6-941B-0890391857B6}"/>
              </a:ext>
            </a:extLst>
          </p:cNvPr>
          <p:cNvSpPr>
            <a:spLocks noGrp="1"/>
          </p:cNvSpPr>
          <p:nvPr>
            <p:ph type="sldNum" sz="quarter" idx="12"/>
          </p:nvPr>
        </p:nvSpPr>
        <p:spPr/>
        <p:txBody>
          <a:bodyPr/>
          <a:lstStyle/>
          <a:p>
            <a:fld id="{4B2B13E8-E2F1-42A7-A4D7-4750DA1EC715}" type="slidenum">
              <a:rPr lang="en-US" smtClean="0"/>
              <a:pPr/>
              <a:t>32</a:t>
            </a:fld>
            <a:endParaRPr lang="en-US" dirty="0"/>
          </a:p>
        </p:txBody>
      </p:sp>
      <p:pic>
        <p:nvPicPr>
          <p:cNvPr id="3" name="Picture 2" descr="https://ornet.org/wp-content/uploads/2019/04/Logo_gro%C3%9F.jpg">
            <a:extLst>
              <a:ext uri="{FF2B5EF4-FFF2-40B4-BE49-F238E27FC236}">
                <a16:creationId xmlns:a16="http://schemas.microsoft.com/office/drawing/2014/main" id="{6AB89461-C9AC-465D-990F-B8A7215CCE8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38" y="6479953"/>
            <a:ext cx="1589323" cy="3846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8E5AD983-1ED0-42A4-BB4C-F265D4B9806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71650" y="6517051"/>
            <a:ext cx="576265" cy="3104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E262E96-5225-446A-8866-80B5F467E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866" y="1101725"/>
            <a:ext cx="7430133" cy="3841750"/>
          </a:xfrm>
          <a:prstGeom prst="rect">
            <a:avLst/>
          </a:prstGeom>
        </p:spPr>
      </p:pic>
      <p:sp>
        <p:nvSpPr>
          <p:cNvPr id="8" name="TextBox 7">
            <a:extLst>
              <a:ext uri="{FF2B5EF4-FFF2-40B4-BE49-F238E27FC236}">
                <a16:creationId xmlns:a16="http://schemas.microsoft.com/office/drawing/2014/main" id="{518503B3-257D-4FE5-9871-30DFD47BCAEB}"/>
              </a:ext>
            </a:extLst>
          </p:cNvPr>
          <p:cNvSpPr txBox="1"/>
          <p:nvPr/>
        </p:nvSpPr>
        <p:spPr>
          <a:xfrm>
            <a:off x="405488" y="1560677"/>
            <a:ext cx="4490362" cy="1384995"/>
          </a:xfrm>
          <a:prstGeom prst="rect">
            <a:avLst/>
          </a:prstGeom>
          <a:noFill/>
        </p:spPr>
        <p:txBody>
          <a:bodyPr wrap="square" rtlCol="0">
            <a:spAutoFit/>
          </a:bodyPr>
          <a:lstStyle/>
          <a:p>
            <a:r>
              <a:rPr lang="en-US" sz="2800" b="1" dirty="0">
                <a:solidFill>
                  <a:srgbClr val="0070C0"/>
                </a:solidFill>
              </a:rPr>
              <a:t>Service-oriented Device Point-of-care Interoperability (SDPi)</a:t>
            </a:r>
          </a:p>
        </p:txBody>
      </p:sp>
      <p:sp>
        <p:nvSpPr>
          <p:cNvPr id="9" name="TextBox 8">
            <a:extLst>
              <a:ext uri="{FF2B5EF4-FFF2-40B4-BE49-F238E27FC236}">
                <a16:creationId xmlns:a16="http://schemas.microsoft.com/office/drawing/2014/main" id="{3CB35670-B8EB-4701-A1ED-B5BC6E00232D}"/>
              </a:ext>
            </a:extLst>
          </p:cNvPr>
          <p:cNvSpPr txBox="1"/>
          <p:nvPr/>
        </p:nvSpPr>
        <p:spPr>
          <a:xfrm>
            <a:off x="405488" y="3030702"/>
            <a:ext cx="5915026" cy="2585323"/>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rgbClr val="0070C0"/>
                </a:solidFill>
              </a:rPr>
              <a:t>Four profile specifications:</a:t>
            </a:r>
          </a:p>
          <a:p>
            <a:pPr marL="742950" lvl="1" indent="-285750">
              <a:buFont typeface="Arial" panose="020B0604020202020204" pitchFamily="34" charset="0"/>
              <a:buChar char="•"/>
            </a:pPr>
            <a:r>
              <a:rPr lang="en-US" dirty="0"/>
              <a:t>SDPi-P for Plug-and-Trust Interoperability</a:t>
            </a:r>
          </a:p>
          <a:p>
            <a:pPr marL="742950" lvl="1" indent="-285750">
              <a:buFont typeface="Arial" panose="020B0604020202020204" pitchFamily="34" charset="0"/>
              <a:buChar char="•"/>
            </a:pPr>
            <a:r>
              <a:rPr lang="en-US" dirty="0"/>
              <a:t>SDPi-R for Reporting Medical Information</a:t>
            </a:r>
          </a:p>
          <a:p>
            <a:pPr marL="742950" lvl="1" indent="-285750">
              <a:buFont typeface="Arial" panose="020B0604020202020204" pitchFamily="34" charset="0"/>
              <a:buChar char="•"/>
            </a:pPr>
            <a:r>
              <a:rPr lang="en-US" dirty="0"/>
              <a:t>SDPi-A for Alerting </a:t>
            </a:r>
          </a:p>
          <a:p>
            <a:pPr marL="742950" lvl="1" indent="-285750">
              <a:buFont typeface="Arial" panose="020B0604020202020204" pitchFamily="34" charset="0"/>
              <a:buChar char="•"/>
            </a:pPr>
            <a:r>
              <a:rPr lang="en-US" dirty="0"/>
              <a:t>SDPi-</a:t>
            </a:r>
            <a:r>
              <a:rPr lang="en-US" dirty="0" err="1"/>
              <a:t>xC</a:t>
            </a:r>
            <a:r>
              <a:rPr lang="en-US" dirty="0"/>
              <a:t> for External Controlling</a:t>
            </a:r>
          </a:p>
          <a:p>
            <a:pPr marL="285750" indent="-285750">
              <a:buFont typeface="Wingdings" panose="05000000000000000000" pitchFamily="2" charset="2"/>
              <a:buChar char="ü"/>
            </a:pPr>
            <a:r>
              <a:rPr lang="en-US" b="1" dirty="0">
                <a:solidFill>
                  <a:srgbClr val="0070C0"/>
                </a:solidFill>
              </a:rPr>
              <a:t>Three IHE DEV TF Volumes:</a:t>
            </a:r>
          </a:p>
          <a:p>
            <a:pPr marL="742950" lvl="1" indent="-285750">
              <a:buFont typeface="Arial" panose="020B0604020202020204" pitchFamily="34" charset="0"/>
              <a:buChar char="•"/>
            </a:pPr>
            <a:r>
              <a:rPr lang="en-US" dirty="0"/>
              <a:t>TF-1 Profiles / use cases / actors / …</a:t>
            </a:r>
          </a:p>
          <a:p>
            <a:pPr marL="742950" lvl="1" indent="-285750">
              <a:buFont typeface="Arial" panose="020B0604020202020204" pitchFamily="34" charset="0"/>
              <a:buChar char="•"/>
            </a:pPr>
            <a:r>
              <a:rPr lang="en-US" dirty="0"/>
              <a:t>TF-2 Transactions / MDPWS messaging</a:t>
            </a:r>
          </a:p>
          <a:p>
            <a:pPr marL="742950" lvl="1" indent="-285750">
              <a:buFont typeface="Arial" panose="020B0604020202020204" pitchFamily="34" charset="0"/>
              <a:buChar char="•"/>
            </a:pPr>
            <a:r>
              <a:rPr lang="en-US" dirty="0"/>
              <a:t>TF-3 BICEPS content modules / device specializations</a:t>
            </a:r>
          </a:p>
        </p:txBody>
      </p:sp>
      <p:sp>
        <p:nvSpPr>
          <p:cNvPr id="10" name="TextBox 9">
            <a:extLst>
              <a:ext uri="{FF2B5EF4-FFF2-40B4-BE49-F238E27FC236}">
                <a16:creationId xmlns:a16="http://schemas.microsoft.com/office/drawing/2014/main" id="{73FE86CF-6A06-4C82-897D-6667BBA4C189}"/>
              </a:ext>
            </a:extLst>
          </p:cNvPr>
          <p:cNvSpPr txBox="1"/>
          <p:nvPr/>
        </p:nvSpPr>
        <p:spPr>
          <a:xfrm>
            <a:off x="2933700" y="5824395"/>
            <a:ext cx="9258300" cy="646331"/>
          </a:xfrm>
          <a:prstGeom prst="rect">
            <a:avLst/>
          </a:prstGeom>
          <a:noFill/>
        </p:spPr>
        <p:txBody>
          <a:bodyPr wrap="square" rtlCol="0">
            <a:spAutoFit/>
          </a:bodyPr>
          <a:lstStyle/>
          <a:p>
            <a:r>
              <a:rPr lang="en-US" dirty="0"/>
              <a:t>See draft SDPi Supplement Word Document for additional content detail &amp; outline (</a:t>
            </a:r>
            <a:r>
              <a:rPr lang="en-US" dirty="0">
                <a:hlinkClick r:id="rId5"/>
              </a:rPr>
              <a:t>https://github.com/IHE/sdpi-fhir/tree/master/SDPi%20%20Supplement/SDPi%20Rev%201.0</a:t>
            </a:r>
            <a:r>
              <a:rPr lang="en-US" dirty="0"/>
              <a:t>) </a:t>
            </a:r>
          </a:p>
        </p:txBody>
      </p:sp>
    </p:spTree>
    <p:extLst>
      <p:ext uri="{BB962C8B-B14F-4D97-AF65-F5344CB8AC3E}">
        <p14:creationId xmlns:p14="http://schemas.microsoft.com/office/powerpoint/2010/main" val="3025637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5E9D3A5-D197-41D9-97DF-7675D08FF65A}"/>
              </a:ext>
            </a:extLst>
          </p:cNvPr>
          <p:cNvSpPr>
            <a:spLocks noGrp="1"/>
          </p:cNvSpPr>
          <p:nvPr>
            <p:ph type="sldNum" sz="quarter" idx="12"/>
          </p:nvPr>
        </p:nvSpPr>
        <p:spPr/>
        <p:txBody>
          <a:bodyPr/>
          <a:lstStyle/>
          <a:p>
            <a:fld id="{4B2B13E8-E2F1-42A7-A4D7-4750DA1EC715}" type="slidenum">
              <a:rPr lang="en-US" smtClean="0"/>
              <a:pPr/>
              <a:t>33</a:t>
            </a:fld>
            <a:endParaRPr lang="en-US" dirty="0"/>
          </a:p>
        </p:txBody>
      </p:sp>
      <p:pic>
        <p:nvPicPr>
          <p:cNvPr id="9" name="Picture 8" descr="Diagram&#10;&#10;Description automatically generated">
            <a:extLst>
              <a:ext uri="{FF2B5EF4-FFF2-40B4-BE49-F238E27FC236}">
                <a16:creationId xmlns:a16="http://schemas.microsoft.com/office/drawing/2014/main" id="{1B965DEB-9ABD-4913-B495-3B7BF733B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59" y="4114297"/>
            <a:ext cx="2611074" cy="261107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95A3CF2-4F83-43FB-9544-3BF4763FE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478" y="4508875"/>
            <a:ext cx="4407042" cy="2278661"/>
          </a:xfrm>
          <a:prstGeom prst="rect">
            <a:avLst/>
          </a:prstGeom>
        </p:spPr>
      </p:pic>
      <p:sp>
        <p:nvSpPr>
          <p:cNvPr id="7" name="Rectangle: Rounded Corners 6">
            <a:extLst>
              <a:ext uri="{FF2B5EF4-FFF2-40B4-BE49-F238E27FC236}">
                <a16:creationId xmlns:a16="http://schemas.microsoft.com/office/drawing/2014/main" id="{A4E526FA-83F8-4B1A-A094-5BFB5CD42ED7}"/>
              </a:ext>
            </a:extLst>
          </p:cNvPr>
          <p:cNvSpPr/>
          <p:nvPr/>
        </p:nvSpPr>
        <p:spPr>
          <a:xfrm>
            <a:off x="512530" y="1510330"/>
            <a:ext cx="1869570" cy="8064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IEEE 11073-1070x Project Teams</a:t>
            </a:r>
          </a:p>
        </p:txBody>
      </p:sp>
      <p:grpSp>
        <p:nvGrpSpPr>
          <p:cNvPr id="17" name="Group 16">
            <a:extLst>
              <a:ext uri="{FF2B5EF4-FFF2-40B4-BE49-F238E27FC236}">
                <a16:creationId xmlns:a16="http://schemas.microsoft.com/office/drawing/2014/main" id="{4D13AFC1-878A-4257-9D56-9641D565856E}"/>
              </a:ext>
            </a:extLst>
          </p:cNvPr>
          <p:cNvGrpSpPr/>
          <p:nvPr/>
        </p:nvGrpSpPr>
        <p:grpSpPr>
          <a:xfrm>
            <a:off x="2733212" y="2516622"/>
            <a:ext cx="1630572" cy="1372165"/>
            <a:chOff x="2733212" y="1937771"/>
            <a:chExt cx="1630572" cy="1372165"/>
          </a:xfrm>
        </p:grpSpPr>
        <p:sp>
          <p:nvSpPr>
            <p:cNvPr id="8" name="Rectangle 7">
              <a:extLst>
                <a:ext uri="{FF2B5EF4-FFF2-40B4-BE49-F238E27FC236}">
                  <a16:creationId xmlns:a16="http://schemas.microsoft.com/office/drawing/2014/main" id="{11756505-11B7-4139-B147-9723FC11AFC3}"/>
                </a:ext>
              </a:extLst>
            </p:cNvPr>
            <p:cNvSpPr/>
            <p:nvPr/>
          </p:nvSpPr>
          <p:spPr>
            <a:xfrm>
              <a:off x="2733212" y="1937771"/>
              <a:ext cx="1502644" cy="1263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Folded Corner 5">
              <a:extLst>
                <a:ext uri="{FF2B5EF4-FFF2-40B4-BE49-F238E27FC236}">
                  <a16:creationId xmlns:a16="http://schemas.microsoft.com/office/drawing/2014/main" id="{E98C37A6-D649-45A2-84D1-8AC88415D3DC}"/>
                </a:ext>
              </a:extLst>
            </p:cNvPr>
            <p:cNvSpPr/>
            <p:nvPr/>
          </p:nvSpPr>
          <p:spPr>
            <a:xfrm>
              <a:off x="2861140" y="2027615"/>
              <a:ext cx="1502644" cy="128232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6">
                      <a:lumMod val="75000"/>
                    </a:schemeClr>
                  </a:solidFill>
                </a:rPr>
                <a:t>11073-1070x PKP Standards</a:t>
              </a:r>
            </a:p>
          </p:txBody>
        </p:sp>
      </p:grpSp>
      <p:cxnSp>
        <p:nvCxnSpPr>
          <p:cNvPr id="19" name="Connector: Elbow 18">
            <a:extLst>
              <a:ext uri="{FF2B5EF4-FFF2-40B4-BE49-F238E27FC236}">
                <a16:creationId xmlns:a16="http://schemas.microsoft.com/office/drawing/2014/main" id="{54E18C90-94AA-4C0E-8204-22F4C6375F32}"/>
              </a:ext>
            </a:extLst>
          </p:cNvPr>
          <p:cNvCxnSpPr>
            <a:stCxn id="7" idx="2"/>
            <a:endCxn id="8" idx="1"/>
          </p:cNvCxnSpPr>
          <p:nvPr/>
        </p:nvCxnSpPr>
        <p:spPr>
          <a:xfrm rot="16200000" flipH="1">
            <a:off x="1674464" y="2089630"/>
            <a:ext cx="831598" cy="1285897"/>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0183C55-A051-4AFE-A09C-89005A44F20C}"/>
              </a:ext>
            </a:extLst>
          </p:cNvPr>
          <p:cNvSpPr txBox="1"/>
          <p:nvPr/>
        </p:nvSpPr>
        <p:spPr>
          <a:xfrm>
            <a:off x="535253" y="2331956"/>
            <a:ext cx="1702226" cy="369332"/>
          </a:xfrm>
          <a:prstGeom prst="rect">
            <a:avLst/>
          </a:prstGeom>
          <a:noFill/>
        </p:spPr>
        <p:txBody>
          <a:bodyPr wrap="square" rtlCol="0">
            <a:spAutoFit/>
          </a:bodyPr>
          <a:lstStyle/>
          <a:p>
            <a:r>
              <a:rPr lang="en-US" dirty="0">
                <a:solidFill>
                  <a:srgbClr val="FF0000"/>
                </a:solidFill>
              </a:rPr>
              <a:t>Develop</a:t>
            </a:r>
          </a:p>
        </p:txBody>
      </p:sp>
      <p:sp>
        <p:nvSpPr>
          <p:cNvPr id="23" name="Rectangle: Folded Corner 22">
            <a:extLst>
              <a:ext uri="{FF2B5EF4-FFF2-40B4-BE49-F238E27FC236}">
                <a16:creationId xmlns:a16="http://schemas.microsoft.com/office/drawing/2014/main" id="{A1E7D6C2-9DA5-4B97-BAFF-9D1EC1A4C658}"/>
              </a:ext>
            </a:extLst>
          </p:cNvPr>
          <p:cNvSpPr/>
          <p:nvPr/>
        </p:nvSpPr>
        <p:spPr>
          <a:xfrm>
            <a:off x="5885255" y="2516622"/>
            <a:ext cx="1502644" cy="128232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694DB7"/>
                </a:solidFill>
              </a:rPr>
              <a:t>IHE SDPi TF Specifications (TF-1 / Appendix B)</a:t>
            </a:r>
          </a:p>
        </p:txBody>
      </p:sp>
      <p:sp>
        <p:nvSpPr>
          <p:cNvPr id="24" name="Rectangle: Rounded Corners 23">
            <a:extLst>
              <a:ext uri="{FF2B5EF4-FFF2-40B4-BE49-F238E27FC236}">
                <a16:creationId xmlns:a16="http://schemas.microsoft.com/office/drawing/2014/main" id="{5B9B89C0-3640-4342-B04D-B5F0A36A4595}"/>
              </a:ext>
            </a:extLst>
          </p:cNvPr>
          <p:cNvSpPr/>
          <p:nvPr/>
        </p:nvSpPr>
        <p:spPr>
          <a:xfrm>
            <a:off x="5035432" y="1510329"/>
            <a:ext cx="1869570" cy="8064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Gemini SES+MDI Community</a:t>
            </a:r>
          </a:p>
        </p:txBody>
      </p:sp>
      <p:cxnSp>
        <p:nvCxnSpPr>
          <p:cNvPr id="25" name="Connector: Elbow 24">
            <a:extLst>
              <a:ext uri="{FF2B5EF4-FFF2-40B4-BE49-F238E27FC236}">
                <a16:creationId xmlns:a16="http://schemas.microsoft.com/office/drawing/2014/main" id="{AF2344DB-14B6-4FA3-8C6B-92ED848DDE37}"/>
              </a:ext>
            </a:extLst>
          </p:cNvPr>
          <p:cNvCxnSpPr>
            <a:cxnSpLocks/>
            <a:endCxn id="23" idx="1"/>
          </p:cNvCxnSpPr>
          <p:nvPr/>
        </p:nvCxnSpPr>
        <p:spPr>
          <a:xfrm rot="16200000" flipH="1">
            <a:off x="5203101" y="2475629"/>
            <a:ext cx="831598" cy="532710"/>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050A77-4040-4FF1-B1C4-33C15EF9C29D}"/>
              </a:ext>
            </a:extLst>
          </p:cNvPr>
          <p:cNvCxnSpPr/>
          <p:nvPr/>
        </p:nvCxnSpPr>
        <p:spPr>
          <a:xfrm>
            <a:off x="4472989" y="3539328"/>
            <a:ext cx="135121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BFDAE8B-F290-49B9-8945-4BCFD45CD6B3}"/>
              </a:ext>
            </a:extLst>
          </p:cNvPr>
          <p:cNvSpPr txBox="1"/>
          <p:nvPr/>
        </p:nvSpPr>
        <p:spPr>
          <a:xfrm>
            <a:off x="4472990" y="3598813"/>
            <a:ext cx="1351214" cy="646331"/>
          </a:xfrm>
          <a:prstGeom prst="rect">
            <a:avLst/>
          </a:prstGeom>
          <a:noFill/>
        </p:spPr>
        <p:txBody>
          <a:bodyPr wrap="square" rtlCol="0">
            <a:spAutoFit/>
          </a:bodyPr>
          <a:lstStyle/>
          <a:p>
            <a:pPr algn="ctr"/>
            <a:r>
              <a:rPr lang="en-US" dirty="0">
                <a:solidFill>
                  <a:srgbClr val="FF0000"/>
                </a:solidFill>
              </a:rPr>
              <a:t>PKP ICS Tables</a:t>
            </a:r>
          </a:p>
        </p:txBody>
      </p:sp>
      <p:sp>
        <p:nvSpPr>
          <p:cNvPr id="30" name="TextBox 29">
            <a:extLst>
              <a:ext uri="{FF2B5EF4-FFF2-40B4-BE49-F238E27FC236}">
                <a16:creationId xmlns:a16="http://schemas.microsoft.com/office/drawing/2014/main" id="{B7D85C73-9469-4721-B371-F09ECEE007C5}"/>
              </a:ext>
            </a:extLst>
          </p:cNvPr>
          <p:cNvSpPr txBox="1"/>
          <p:nvPr/>
        </p:nvSpPr>
        <p:spPr>
          <a:xfrm>
            <a:off x="4429200" y="2289131"/>
            <a:ext cx="1702226" cy="369332"/>
          </a:xfrm>
          <a:prstGeom prst="rect">
            <a:avLst/>
          </a:prstGeom>
          <a:noFill/>
        </p:spPr>
        <p:txBody>
          <a:bodyPr wrap="square" rtlCol="0">
            <a:spAutoFit/>
          </a:bodyPr>
          <a:lstStyle/>
          <a:p>
            <a:r>
              <a:rPr lang="en-US" dirty="0">
                <a:solidFill>
                  <a:srgbClr val="FF0000"/>
                </a:solidFill>
              </a:rPr>
              <a:t>Develop</a:t>
            </a:r>
          </a:p>
        </p:txBody>
      </p:sp>
      <p:sp>
        <p:nvSpPr>
          <p:cNvPr id="31" name="Rectangle 30">
            <a:extLst>
              <a:ext uri="{FF2B5EF4-FFF2-40B4-BE49-F238E27FC236}">
                <a16:creationId xmlns:a16="http://schemas.microsoft.com/office/drawing/2014/main" id="{A4579C85-A206-43FE-81A2-69E2F8885085}"/>
              </a:ext>
            </a:extLst>
          </p:cNvPr>
          <p:cNvSpPr/>
          <p:nvPr/>
        </p:nvSpPr>
        <p:spPr>
          <a:xfrm>
            <a:off x="8757675" y="2473797"/>
            <a:ext cx="2976168" cy="141499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SES+MDI SDC/SDPi+FHIR </a:t>
            </a:r>
          </a:p>
          <a:p>
            <a:pPr algn="ctr"/>
            <a:r>
              <a:rPr lang="en-US" b="1" dirty="0">
                <a:solidFill>
                  <a:srgbClr val="0070C0"/>
                </a:solidFill>
              </a:rPr>
              <a:t>Test Plans/Scripts + PAT/CAT + Product CA</a:t>
            </a:r>
          </a:p>
        </p:txBody>
      </p:sp>
      <p:pic>
        <p:nvPicPr>
          <p:cNvPr id="32" name="Picture 31" descr="Diagram&#10;&#10;Description automatically generated">
            <a:extLst>
              <a:ext uri="{FF2B5EF4-FFF2-40B4-BE49-F238E27FC236}">
                <a16:creationId xmlns:a16="http://schemas.microsoft.com/office/drawing/2014/main" id="{6BE3476C-A0C0-4683-95D1-AFBCEC2B9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9608" y="4114297"/>
            <a:ext cx="3492302" cy="1962963"/>
          </a:xfrm>
          <a:prstGeom prst="rect">
            <a:avLst/>
          </a:prstGeom>
        </p:spPr>
      </p:pic>
      <p:cxnSp>
        <p:nvCxnSpPr>
          <p:cNvPr id="33" name="Connector: Elbow 32">
            <a:extLst>
              <a:ext uri="{FF2B5EF4-FFF2-40B4-BE49-F238E27FC236}">
                <a16:creationId xmlns:a16="http://schemas.microsoft.com/office/drawing/2014/main" id="{91DA1EAE-61F4-4643-9EB7-88921BB1FADB}"/>
              </a:ext>
            </a:extLst>
          </p:cNvPr>
          <p:cNvCxnSpPr>
            <a:cxnSpLocks/>
            <a:stCxn id="24" idx="3"/>
            <a:endCxn id="31" idx="0"/>
          </p:cNvCxnSpPr>
          <p:nvPr/>
        </p:nvCxnSpPr>
        <p:spPr>
          <a:xfrm>
            <a:off x="6905002" y="1913554"/>
            <a:ext cx="3340757" cy="560243"/>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2BD5027-078D-4F90-886E-2B9F9E811E49}"/>
              </a:ext>
            </a:extLst>
          </p:cNvPr>
          <p:cNvCxnSpPr>
            <a:cxnSpLocks/>
          </p:cNvCxnSpPr>
          <p:nvPr/>
        </p:nvCxnSpPr>
        <p:spPr>
          <a:xfrm>
            <a:off x="7446243" y="3162792"/>
            <a:ext cx="116193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B2CD598-991B-4367-A17D-7BD2A290B30A}"/>
              </a:ext>
            </a:extLst>
          </p:cNvPr>
          <p:cNvSpPr txBox="1"/>
          <p:nvPr/>
        </p:nvSpPr>
        <p:spPr>
          <a:xfrm>
            <a:off x="7382104" y="3227619"/>
            <a:ext cx="1369776" cy="646331"/>
          </a:xfrm>
          <a:prstGeom prst="rect">
            <a:avLst/>
          </a:prstGeom>
          <a:noFill/>
        </p:spPr>
        <p:txBody>
          <a:bodyPr wrap="square" rtlCol="0">
            <a:spAutoFit/>
          </a:bodyPr>
          <a:lstStyle/>
          <a:p>
            <a:pPr algn="ctr"/>
            <a:r>
              <a:rPr lang="en-US" dirty="0">
                <a:solidFill>
                  <a:srgbClr val="FF0000"/>
                </a:solidFill>
              </a:rPr>
              <a:t>Require-</a:t>
            </a:r>
            <a:r>
              <a:rPr lang="en-US" dirty="0" err="1">
                <a:solidFill>
                  <a:srgbClr val="FF0000"/>
                </a:solidFill>
              </a:rPr>
              <a:t>ments</a:t>
            </a:r>
            <a:endParaRPr lang="en-US" dirty="0">
              <a:solidFill>
                <a:srgbClr val="FF0000"/>
              </a:solidFill>
            </a:endParaRPr>
          </a:p>
        </p:txBody>
      </p:sp>
      <p:sp>
        <p:nvSpPr>
          <p:cNvPr id="44" name="Rectangle: Folded Corner 43">
            <a:extLst>
              <a:ext uri="{FF2B5EF4-FFF2-40B4-BE49-F238E27FC236}">
                <a16:creationId xmlns:a16="http://schemas.microsoft.com/office/drawing/2014/main" id="{37907B01-CDA2-4041-83F7-14DFA2B7895B}"/>
              </a:ext>
            </a:extLst>
          </p:cNvPr>
          <p:cNvSpPr/>
          <p:nvPr/>
        </p:nvSpPr>
        <p:spPr>
          <a:xfrm>
            <a:off x="10489266" y="1508160"/>
            <a:ext cx="1502644" cy="65761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29449"/>
                </a:solidFill>
              </a:rPr>
              <a:t>CA “RR” </a:t>
            </a:r>
          </a:p>
          <a:p>
            <a:pPr algn="ctr"/>
            <a:r>
              <a:rPr lang="en-US" b="1" dirty="0">
                <a:solidFill>
                  <a:srgbClr val="F29449"/>
                </a:solidFill>
              </a:rPr>
              <a:t>Test Report</a:t>
            </a:r>
          </a:p>
        </p:txBody>
      </p:sp>
      <p:cxnSp>
        <p:nvCxnSpPr>
          <p:cNvPr id="46" name="Connector: Elbow 45">
            <a:extLst>
              <a:ext uri="{FF2B5EF4-FFF2-40B4-BE49-F238E27FC236}">
                <a16:creationId xmlns:a16="http://schemas.microsoft.com/office/drawing/2014/main" id="{E24D259A-5536-4E6E-AD3A-52B4362696E1}"/>
              </a:ext>
            </a:extLst>
          </p:cNvPr>
          <p:cNvCxnSpPr>
            <a:stCxn id="44" idx="0"/>
            <a:endCxn id="8" idx="0"/>
          </p:cNvCxnSpPr>
          <p:nvPr/>
        </p:nvCxnSpPr>
        <p:spPr>
          <a:xfrm rot="16200000" flipH="1" flipV="1">
            <a:off x="6858330" y="-1865636"/>
            <a:ext cx="1008462" cy="7756054"/>
          </a:xfrm>
          <a:prstGeom prst="bentConnector3">
            <a:avLst>
              <a:gd name="adj1" fmla="val -22668"/>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F1DA8CD-F83D-4224-A28B-861198E01510}"/>
              </a:ext>
            </a:extLst>
          </p:cNvPr>
          <p:cNvCxnSpPr/>
          <p:nvPr/>
        </p:nvCxnSpPr>
        <p:spPr>
          <a:xfrm flipV="1">
            <a:off x="10980294" y="2193675"/>
            <a:ext cx="132287" cy="2495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15D7DC2-A546-4B4A-886F-88D50DDCA7CD}"/>
              </a:ext>
            </a:extLst>
          </p:cNvPr>
          <p:cNvSpPr txBox="1"/>
          <p:nvPr/>
        </p:nvSpPr>
        <p:spPr>
          <a:xfrm>
            <a:off x="2861140" y="902761"/>
            <a:ext cx="7523414" cy="369332"/>
          </a:xfrm>
          <a:prstGeom prst="rect">
            <a:avLst/>
          </a:prstGeom>
          <a:noFill/>
        </p:spPr>
        <p:txBody>
          <a:bodyPr wrap="square" rtlCol="0">
            <a:spAutoFit/>
          </a:bodyPr>
          <a:lstStyle/>
          <a:p>
            <a:pPr algn="ctr"/>
            <a:r>
              <a:rPr lang="en-US" dirty="0">
                <a:solidFill>
                  <a:srgbClr val="FF0000"/>
                </a:solidFill>
              </a:rPr>
              <a:t>Traceability &amp; Coverage back to 11073-1070x PKP ICS Specifications (via “RI”)</a:t>
            </a:r>
          </a:p>
        </p:txBody>
      </p:sp>
      <p:sp>
        <p:nvSpPr>
          <p:cNvPr id="52" name="Title 1">
            <a:extLst>
              <a:ext uri="{FF2B5EF4-FFF2-40B4-BE49-F238E27FC236}">
                <a16:creationId xmlns:a16="http://schemas.microsoft.com/office/drawing/2014/main" id="{828CD778-8E56-41FC-BF16-A44DD812C7F6}"/>
              </a:ext>
            </a:extLst>
          </p:cNvPr>
          <p:cNvSpPr>
            <a:spLocks noGrp="1"/>
          </p:cNvSpPr>
          <p:nvPr>
            <p:ph type="title"/>
          </p:nvPr>
        </p:nvSpPr>
        <p:spPr>
          <a:xfrm>
            <a:off x="838199" y="22226"/>
            <a:ext cx="11353799" cy="806450"/>
          </a:xfrm>
        </p:spPr>
        <p:txBody>
          <a:bodyPr>
            <a:normAutofit/>
          </a:bodyPr>
          <a:lstStyle/>
          <a:p>
            <a:r>
              <a:rPr lang="en-US" dirty="0">
                <a:solidFill>
                  <a:srgbClr val="0070C0"/>
                </a:solidFill>
              </a:rPr>
              <a:t>Spec-to-Test Strategy – </a:t>
            </a:r>
            <a:r>
              <a:rPr lang="en-US" i="1" dirty="0">
                <a:solidFill>
                  <a:srgbClr val="0070C0"/>
                </a:solidFill>
              </a:rPr>
              <a:t>Closing the Loop / EP Style</a:t>
            </a:r>
            <a:endParaRPr lang="en-US" dirty="0">
              <a:solidFill>
                <a:srgbClr val="0070C0"/>
              </a:solidFill>
            </a:endParaRPr>
          </a:p>
        </p:txBody>
      </p:sp>
      <p:sp>
        <p:nvSpPr>
          <p:cNvPr id="34" name="Rectangle 33">
            <a:extLst>
              <a:ext uri="{FF2B5EF4-FFF2-40B4-BE49-F238E27FC236}">
                <a16:creationId xmlns:a16="http://schemas.microsoft.com/office/drawing/2014/main" id="{EE7F9F32-9CCD-46D4-8EE6-D7CD59030722}"/>
              </a:ext>
            </a:extLst>
          </p:cNvPr>
          <p:cNvSpPr/>
          <p:nvPr/>
        </p:nvSpPr>
        <p:spPr>
          <a:xfrm>
            <a:off x="2947048" y="838082"/>
            <a:ext cx="7385090" cy="5282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70C0"/>
              </a:solidFill>
            </a:endParaRPr>
          </a:p>
        </p:txBody>
      </p:sp>
      <p:sp>
        <p:nvSpPr>
          <p:cNvPr id="35" name="Rectangle 34">
            <a:extLst>
              <a:ext uri="{FF2B5EF4-FFF2-40B4-BE49-F238E27FC236}">
                <a16:creationId xmlns:a16="http://schemas.microsoft.com/office/drawing/2014/main" id="{3F6C6D04-0FE5-4263-88F2-089DAB960C73}"/>
              </a:ext>
            </a:extLst>
          </p:cNvPr>
          <p:cNvSpPr/>
          <p:nvPr/>
        </p:nvSpPr>
        <p:spPr>
          <a:xfrm>
            <a:off x="10332138" y="1375724"/>
            <a:ext cx="1718140" cy="9903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70C0"/>
              </a:solidFill>
            </a:endParaRPr>
          </a:p>
        </p:txBody>
      </p:sp>
    </p:spTree>
    <p:extLst>
      <p:ext uri="{BB962C8B-B14F-4D97-AF65-F5344CB8AC3E}">
        <p14:creationId xmlns:p14="http://schemas.microsoft.com/office/powerpoint/2010/main" val="235511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Effect transition="in" filter="fade">
                                      <p:cBhvr>
                                        <p:cTn id="52" dur="500"/>
                                        <p:tgtEl>
                                          <p:spTgt spid="24"/>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childTnLst>
                          </p:cTn>
                        </p:par>
                        <p:par>
                          <p:cTn id="58" fill="hold">
                            <p:stCondLst>
                              <p:cond delay="500"/>
                            </p:stCondLst>
                            <p:childTnLst>
                              <p:par>
                                <p:cTn id="59" presetID="53" presetClass="entr" presetSubtype="16"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animEffect transition="in" filter="fade">
                                      <p:cBhvr>
                                        <p:cTn id="63" dur="500"/>
                                        <p:tgtEl>
                                          <p:spTgt spid="25"/>
                                        </p:tgtEl>
                                      </p:cBhvr>
                                    </p:animEffect>
                                  </p:childTnLst>
                                </p:cTn>
                              </p:par>
                            </p:childTnLst>
                          </p:cTn>
                        </p:par>
                        <p:par>
                          <p:cTn id="64" fill="hold">
                            <p:stCondLst>
                              <p:cond delay="1000"/>
                            </p:stCondLst>
                            <p:childTnLst>
                              <p:par>
                                <p:cTn id="65" presetID="53" presetClass="entr" presetSubtype="16"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childTnLst>
                          </p:cTn>
                        </p:par>
                        <p:par>
                          <p:cTn id="70" fill="hold">
                            <p:stCondLst>
                              <p:cond delay="1500"/>
                            </p:stCondLst>
                            <p:childTnLst>
                              <p:par>
                                <p:cTn id="71" presetID="53" presetClass="entr" presetSubtype="16"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p:cTn id="73" dur="500" fill="hold"/>
                                        <p:tgtEl>
                                          <p:spTgt spid="28"/>
                                        </p:tgtEl>
                                        <p:attrNameLst>
                                          <p:attrName>ppt_w</p:attrName>
                                        </p:attrNameLst>
                                      </p:cBhvr>
                                      <p:tavLst>
                                        <p:tav tm="0">
                                          <p:val>
                                            <p:fltVal val="0"/>
                                          </p:val>
                                        </p:tav>
                                        <p:tav tm="100000">
                                          <p:val>
                                            <p:strVal val="#ppt_w"/>
                                          </p:val>
                                        </p:tav>
                                      </p:tavLst>
                                    </p:anim>
                                    <p:anim calcmode="lin" valueType="num">
                                      <p:cBhvr>
                                        <p:cTn id="74" dur="500" fill="hold"/>
                                        <p:tgtEl>
                                          <p:spTgt spid="28"/>
                                        </p:tgtEl>
                                        <p:attrNameLst>
                                          <p:attrName>ppt_h</p:attrName>
                                        </p:attrNameLst>
                                      </p:cBhvr>
                                      <p:tavLst>
                                        <p:tav tm="0">
                                          <p:val>
                                            <p:fltVal val="0"/>
                                          </p:val>
                                        </p:tav>
                                        <p:tav tm="100000">
                                          <p:val>
                                            <p:strVal val="#ppt_h"/>
                                          </p:val>
                                        </p:tav>
                                      </p:tavLst>
                                    </p:anim>
                                    <p:animEffect transition="in" filter="fade">
                                      <p:cBhvr>
                                        <p:cTn id="75" dur="500"/>
                                        <p:tgtEl>
                                          <p:spTgt spid="28"/>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p:cTn id="78" dur="500" fill="hold"/>
                                        <p:tgtEl>
                                          <p:spTgt spid="29"/>
                                        </p:tgtEl>
                                        <p:attrNameLst>
                                          <p:attrName>ppt_w</p:attrName>
                                        </p:attrNameLst>
                                      </p:cBhvr>
                                      <p:tavLst>
                                        <p:tav tm="0">
                                          <p:val>
                                            <p:fltVal val="0"/>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p:cTn id="85" dur="500" fill="hold"/>
                                        <p:tgtEl>
                                          <p:spTgt spid="36"/>
                                        </p:tgtEl>
                                        <p:attrNameLst>
                                          <p:attrName>ppt_w</p:attrName>
                                        </p:attrNameLst>
                                      </p:cBhvr>
                                      <p:tavLst>
                                        <p:tav tm="0">
                                          <p:val>
                                            <p:fltVal val="0"/>
                                          </p:val>
                                        </p:tav>
                                        <p:tav tm="100000">
                                          <p:val>
                                            <p:strVal val="#ppt_w"/>
                                          </p:val>
                                        </p:tav>
                                      </p:tavLst>
                                    </p:anim>
                                    <p:anim calcmode="lin" valueType="num">
                                      <p:cBhvr>
                                        <p:cTn id="86" dur="500" fill="hold"/>
                                        <p:tgtEl>
                                          <p:spTgt spid="36"/>
                                        </p:tgtEl>
                                        <p:attrNameLst>
                                          <p:attrName>ppt_h</p:attrName>
                                        </p:attrNameLst>
                                      </p:cBhvr>
                                      <p:tavLst>
                                        <p:tav tm="0">
                                          <p:val>
                                            <p:fltVal val="0"/>
                                          </p:val>
                                        </p:tav>
                                        <p:tav tm="100000">
                                          <p:val>
                                            <p:strVal val="#ppt_h"/>
                                          </p:val>
                                        </p:tav>
                                      </p:tavLst>
                                    </p:anim>
                                    <p:animEffect transition="in" filter="fade">
                                      <p:cBhvr>
                                        <p:cTn id="87" dur="500"/>
                                        <p:tgtEl>
                                          <p:spTgt spid="36"/>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p:cTn id="90" dur="500" fill="hold"/>
                                        <p:tgtEl>
                                          <p:spTgt spid="39"/>
                                        </p:tgtEl>
                                        <p:attrNameLst>
                                          <p:attrName>ppt_w</p:attrName>
                                        </p:attrNameLst>
                                      </p:cBhvr>
                                      <p:tavLst>
                                        <p:tav tm="0">
                                          <p:val>
                                            <p:fltVal val="0"/>
                                          </p:val>
                                        </p:tav>
                                        <p:tav tm="100000">
                                          <p:val>
                                            <p:strVal val="#ppt_w"/>
                                          </p:val>
                                        </p:tav>
                                      </p:tavLst>
                                    </p:anim>
                                    <p:anim calcmode="lin" valueType="num">
                                      <p:cBhvr>
                                        <p:cTn id="91" dur="500" fill="hold"/>
                                        <p:tgtEl>
                                          <p:spTgt spid="39"/>
                                        </p:tgtEl>
                                        <p:attrNameLst>
                                          <p:attrName>ppt_h</p:attrName>
                                        </p:attrNameLst>
                                      </p:cBhvr>
                                      <p:tavLst>
                                        <p:tav tm="0">
                                          <p:val>
                                            <p:fltVal val="0"/>
                                          </p:val>
                                        </p:tav>
                                        <p:tav tm="100000">
                                          <p:val>
                                            <p:strVal val="#ppt_h"/>
                                          </p:val>
                                        </p:tav>
                                      </p:tavLst>
                                    </p:anim>
                                    <p:animEffect transition="in" filter="fade">
                                      <p:cBhvr>
                                        <p:cTn id="92" dur="500"/>
                                        <p:tgtEl>
                                          <p:spTgt spid="39"/>
                                        </p:tgtEl>
                                      </p:cBhvr>
                                    </p:animEffect>
                                  </p:childTnLst>
                                </p:cTn>
                              </p:par>
                            </p:childTnLst>
                          </p:cTn>
                        </p:par>
                        <p:par>
                          <p:cTn id="93" fill="hold">
                            <p:stCondLst>
                              <p:cond delay="500"/>
                            </p:stCondLst>
                            <p:childTnLst>
                              <p:par>
                                <p:cTn id="94" presetID="53" presetClass="entr" presetSubtype="16"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anim calcmode="lin" valueType="num">
                                      <p:cBhvr>
                                        <p:cTn id="96" dur="500" fill="hold"/>
                                        <p:tgtEl>
                                          <p:spTgt spid="31"/>
                                        </p:tgtEl>
                                        <p:attrNameLst>
                                          <p:attrName>ppt_w</p:attrName>
                                        </p:attrNameLst>
                                      </p:cBhvr>
                                      <p:tavLst>
                                        <p:tav tm="0">
                                          <p:val>
                                            <p:fltVal val="0"/>
                                          </p:val>
                                        </p:tav>
                                        <p:tav tm="100000">
                                          <p:val>
                                            <p:strVal val="#ppt_w"/>
                                          </p:val>
                                        </p:tav>
                                      </p:tavLst>
                                    </p:anim>
                                    <p:anim calcmode="lin" valueType="num">
                                      <p:cBhvr>
                                        <p:cTn id="97" dur="500" fill="hold"/>
                                        <p:tgtEl>
                                          <p:spTgt spid="31"/>
                                        </p:tgtEl>
                                        <p:attrNameLst>
                                          <p:attrName>ppt_h</p:attrName>
                                        </p:attrNameLst>
                                      </p:cBhvr>
                                      <p:tavLst>
                                        <p:tav tm="0">
                                          <p:val>
                                            <p:fltVal val="0"/>
                                          </p:val>
                                        </p:tav>
                                        <p:tav tm="100000">
                                          <p:val>
                                            <p:strVal val="#ppt_h"/>
                                          </p:val>
                                        </p:tav>
                                      </p:tavLst>
                                    </p:anim>
                                    <p:animEffect transition="in" filter="fade">
                                      <p:cBhvr>
                                        <p:cTn id="98" dur="500"/>
                                        <p:tgtEl>
                                          <p:spTgt spid="31"/>
                                        </p:tgtEl>
                                      </p:cBhvr>
                                    </p:animEffect>
                                  </p:childTnLst>
                                </p:cTn>
                              </p:par>
                            </p:childTnLst>
                          </p:cTn>
                        </p:par>
                        <p:par>
                          <p:cTn id="99" fill="hold">
                            <p:stCondLst>
                              <p:cond delay="1000"/>
                            </p:stCondLst>
                            <p:childTnLst>
                              <p:par>
                                <p:cTn id="100" presetID="53" presetClass="entr" presetSubtype="16" fill="hold" nodeType="after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p:cTn id="102" dur="500" fill="hold"/>
                                        <p:tgtEl>
                                          <p:spTgt spid="33"/>
                                        </p:tgtEl>
                                        <p:attrNameLst>
                                          <p:attrName>ppt_w</p:attrName>
                                        </p:attrNameLst>
                                      </p:cBhvr>
                                      <p:tavLst>
                                        <p:tav tm="0">
                                          <p:val>
                                            <p:fltVal val="0"/>
                                          </p:val>
                                        </p:tav>
                                        <p:tav tm="100000">
                                          <p:val>
                                            <p:strVal val="#ppt_w"/>
                                          </p:val>
                                        </p:tav>
                                      </p:tavLst>
                                    </p:anim>
                                    <p:anim calcmode="lin" valueType="num">
                                      <p:cBhvr>
                                        <p:cTn id="103" dur="500" fill="hold"/>
                                        <p:tgtEl>
                                          <p:spTgt spid="33"/>
                                        </p:tgtEl>
                                        <p:attrNameLst>
                                          <p:attrName>ppt_h</p:attrName>
                                        </p:attrNameLst>
                                      </p:cBhvr>
                                      <p:tavLst>
                                        <p:tav tm="0">
                                          <p:val>
                                            <p:fltVal val="0"/>
                                          </p:val>
                                        </p:tav>
                                        <p:tav tm="100000">
                                          <p:val>
                                            <p:strVal val="#ppt_h"/>
                                          </p:val>
                                        </p:tav>
                                      </p:tavLst>
                                    </p:anim>
                                    <p:animEffect transition="in" filter="fade">
                                      <p:cBhvr>
                                        <p:cTn id="104" dur="500"/>
                                        <p:tgtEl>
                                          <p:spTgt spid="33"/>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nodeType="click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500" fill="hold"/>
                                        <p:tgtEl>
                                          <p:spTgt spid="48"/>
                                        </p:tgtEl>
                                        <p:attrNameLst>
                                          <p:attrName>ppt_w</p:attrName>
                                        </p:attrNameLst>
                                      </p:cBhvr>
                                      <p:tavLst>
                                        <p:tav tm="0">
                                          <p:val>
                                            <p:fltVal val="0"/>
                                          </p:val>
                                        </p:tav>
                                        <p:tav tm="100000">
                                          <p:val>
                                            <p:strVal val="#ppt_w"/>
                                          </p:val>
                                        </p:tav>
                                      </p:tavLst>
                                    </p:anim>
                                    <p:anim calcmode="lin" valueType="num">
                                      <p:cBhvr>
                                        <p:cTn id="110" dur="500" fill="hold"/>
                                        <p:tgtEl>
                                          <p:spTgt spid="48"/>
                                        </p:tgtEl>
                                        <p:attrNameLst>
                                          <p:attrName>ppt_h</p:attrName>
                                        </p:attrNameLst>
                                      </p:cBhvr>
                                      <p:tavLst>
                                        <p:tav tm="0">
                                          <p:val>
                                            <p:fltVal val="0"/>
                                          </p:val>
                                        </p:tav>
                                        <p:tav tm="100000">
                                          <p:val>
                                            <p:strVal val="#ppt_h"/>
                                          </p:val>
                                        </p:tav>
                                      </p:tavLst>
                                    </p:anim>
                                    <p:animEffect transition="in" filter="fade">
                                      <p:cBhvr>
                                        <p:cTn id="111" dur="500"/>
                                        <p:tgtEl>
                                          <p:spTgt spid="48"/>
                                        </p:tgtEl>
                                      </p:cBhvr>
                                    </p:animEffect>
                                  </p:childTnLst>
                                </p:cTn>
                              </p:par>
                            </p:childTnLst>
                          </p:cTn>
                        </p:par>
                        <p:par>
                          <p:cTn id="112" fill="hold">
                            <p:stCondLst>
                              <p:cond delay="500"/>
                            </p:stCondLst>
                            <p:childTnLst>
                              <p:par>
                                <p:cTn id="113" presetID="53" presetClass="entr" presetSubtype="16"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p:cTn id="115" dur="500" fill="hold"/>
                                        <p:tgtEl>
                                          <p:spTgt spid="44"/>
                                        </p:tgtEl>
                                        <p:attrNameLst>
                                          <p:attrName>ppt_w</p:attrName>
                                        </p:attrNameLst>
                                      </p:cBhvr>
                                      <p:tavLst>
                                        <p:tav tm="0">
                                          <p:val>
                                            <p:fltVal val="0"/>
                                          </p:val>
                                        </p:tav>
                                        <p:tav tm="100000">
                                          <p:val>
                                            <p:strVal val="#ppt_w"/>
                                          </p:val>
                                        </p:tav>
                                      </p:tavLst>
                                    </p:anim>
                                    <p:anim calcmode="lin" valueType="num">
                                      <p:cBhvr>
                                        <p:cTn id="116" dur="500" fill="hold"/>
                                        <p:tgtEl>
                                          <p:spTgt spid="44"/>
                                        </p:tgtEl>
                                        <p:attrNameLst>
                                          <p:attrName>ppt_h</p:attrName>
                                        </p:attrNameLst>
                                      </p:cBhvr>
                                      <p:tavLst>
                                        <p:tav tm="0">
                                          <p:val>
                                            <p:fltVal val="0"/>
                                          </p:val>
                                        </p:tav>
                                        <p:tav tm="100000">
                                          <p:val>
                                            <p:strVal val="#ppt_h"/>
                                          </p:val>
                                        </p:tav>
                                      </p:tavLst>
                                    </p:anim>
                                    <p:animEffect transition="in" filter="fade">
                                      <p:cBhvr>
                                        <p:cTn id="117" dur="500"/>
                                        <p:tgtEl>
                                          <p:spTgt spid="44"/>
                                        </p:tgtEl>
                                      </p:cBhvr>
                                    </p:animEffect>
                                  </p:childTnLst>
                                </p:cTn>
                              </p:par>
                            </p:childTnLst>
                          </p:cTn>
                        </p:par>
                        <p:par>
                          <p:cTn id="118" fill="hold">
                            <p:stCondLst>
                              <p:cond delay="1000"/>
                            </p:stCondLst>
                            <p:childTnLst>
                              <p:par>
                                <p:cTn id="119" presetID="53" presetClass="entr" presetSubtype="16" fill="hold" nodeType="afterEffect">
                                  <p:stCondLst>
                                    <p:cond delay="0"/>
                                  </p:stCondLst>
                                  <p:childTnLst>
                                    <p:set>
                                      <p:cBhvr>
                                        <p:cTn id="120" dur="1" fill="hold">
                                          <p:stCondLst>
                                            <p:cond delay="0"/>
                                          </p:stCondLst>
                                        </p:cTn>
                                        <p:tgtEl>
                                          <p:spTgt spid="46"/>
                                        </p:tgtEl>
                                        <p:attrNameLst>
                                          <p:attrName>style.visibility</p:attrName>
                                        </p:attrNameLst>
                                      </p:cBhvr>
                                      <p:to>
                                        <p:strVal val="visible"/>
                                      </p:to>
                                    </p:set>
                                    <p:anim calcmode="lin" valueType="num">
                                      <p:cBhvr>
                                        <p:cTn id="121" dur="500" fill="hold"/>
                                        <p:tgtEl>
                                          <p:spTgt spid="46"/>
                                        </p:tgtEl>
                                        <p:attrNameLst>
                                          <p:attrName>ppt_w</p:attrName>
                                        </p:attrNameLst>
                                      </p:cBhvr>
                                      <p:tavLst>
                                        <p:tav tm="0">
                                          <p:val>
                                            <p:fltVal val="0"/>
                                          </p:val>
                                        </p:tav>
                                        <p:tav tm="100000">
                                          <p:val>
                                            <p:strVal val="#ppt_w"/>
                                          </p:val>
                                        </p:tav>
                                      </p:tavLst>
                                    </p:anim>
                                    <p:anim calcmode="lin" valueType="num">
                                      <p:cBhvr>
                                        <p:cTn id="122" dur="500" fill="hold"/>
                                        <p:tgtEl>
                                          <p:spTgt spid="46"/>
                                        </p:tgtEl>
                                        <p:attrNameLst>
                                          <p:attrName>ppt_h</p:attrName>
                                        </p:attrNameLst>
                                      </p:cBhvr>
                                      <p:tavLst>
                                        <p:tav tm="0">
                                          <p:val>
                                            <p:fltVal val="0"/>
                                          </p:val>
                                        </p:tav>
                                        <p:tav tm="100000">
                                          <p:val>
                                            <p:strVal val="#ppt_h"/>
                                          </p:val>
                                        </p:tav>
                                      </p:tavLst>
                                    </p:anim>
                                    <p:animEffect transition="in" filter="fade">
                                      <p:cBhvr>
                                        <p:cTn id="123" dur="500"/>
                                        <p:tgtEl>
                                          <p:spTgt spid="46"/>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49"/>
                                        </p:tgtEl>
                                        <p:attrNameLst>
                                          <p:attrName>style.visibility</p:attrName>
                                        </p:attrNameLst>
                                      </p:cBhvr>
                                      <p:to>
                                        <p:strVal val="visible"/>
                                      </p:to>
                                    </p:set>
                                    <p:anim calcmode="lin" valueType="num">
                                      <p:cBhvr>
                                        <p:cTn id="126" dur="500" fill="hold"/>
                                        <p:tgtEl>
                                          <p:spTgt spid="49"/>
                                        </p:tgtEl>
                                        <p:attrNameLst>
                                          <p:attrName>ppt_w</p:attrName>
                                        </p:attrNameLst>
                                      </p:cBhvr>
                                      <p:tavLst>
                                        <p:tav tm="0">
                                          <p:val>
                                            <p:fltVal val="0"/>
                                          </p:val>
                                        </p:tav>
                                        <p:tav tm="100000">
                                          <p:val>
                                            <p:strVal val="#ppt_w"/>
                                          </p:val>
                                        </p:tav>
                                      </p:tavLst>
                                    </p:anim>
                                    <p:anim calcmode="lin" valueType="num">
                                      <p:cBhvr>
                                        <p:cTn id="127" dur="500" fill="hold"/>
                                        <p:tgtEl>
                                          <p:spTgt spid="49"/>
                                        </p:tgtEl>
                                        <p:attrNameLst>
                                          <p:attrName>ppt_h</p:attrName>
                                        </p:attrNameLst>
                                      </p:cBhvr>
                                      <p:tavLst>
                                        <p:tav tm="0">
                                          <p:val>
                                            <p:fltVal val="0"/>
                                          </p:val>
                                        </p:tav>
                                        <p:tav tm="100000">
                                          <p:val>
                                            <p:strVal val="#ppt_h"/>
                                          </p:val>
                                        </p:tav>
                                      </p:tavLst>
                                    </p:anim>
                                    <p:animEffect transition="in" filter="fade">
                                      <p:cBhvr>
                                        <p:cTn id="128" dur="500"/>
                                        <p:tgtEl>
                                          <p:spTgt spid="49"/>
                                        </p:tgtEl>
                                      </p:cBhvr>
                                    </p:animEffect>
                                  </p:childTnLst>
                                </p:cTn>
                              </p:par>
                            </p:childTnLst>
                          </p:cTn>
                        </p:par>
                        <p:par>
                          <p:cTn id="129" fill="hold">
                            <p:stCondLst>
                              <p:cond delay="1500"/>
                            </p:stCondLst>
                            <p:childTnLst>
                              <p:par>
                                <p:cTn id="130" presetID="53" presetClass="entr" presetSubtype="16" fill="hold" grpId="0" nodeType="afterEffect">
                                  <p:stCondLst>
                                    <p:cond delay="0"/>
                                  </p:stCondLst>
                                  <p:childTnLst>
                                    <p:set>
                                      <p:cBhvr>
                                        <p:cTn id="131" dur="1" fill="hold">
                                          <p:stCondLst>
                                            <p:cond delay="0"/>
                                          </p:stCondLst>
                                        </p:cTn>
                                        <p:tgtEl>
                                          <p:spTgt spid="34"/>
                                        </p:tgtEl>
                                        <p:attrNameLst>
                                          <p:attrName>style.visibility</p:attrName>
                                        </p:attrNameLst>
                                      </p:cBhvr>
                                      <p:to>
                                        <p:strVal val="visible"/>
                                      </p:to>
                                    </p:set>
                                    <p:anim calcmode="lin" valueType="num">
                                      <p:cBhvr>
                                        <p:cTn id="132" dur="500" fill="hold"/>
                                        <p:tgtEl>
                                          <p:spTgt spid="34"/>
                                        </p:tgtEl>
                                        <p:attrNameLst>
                                          <p:attrName>ppt_w</p:attrName>
                                        </p:attrNameLst>
                                      </p:cBhvr>
                                      <p:tavLst>
                                        <p:tav tm="0">
                                          <p:val>
                                            <p:fltVal val="0"/>
                                          </p:val>
                                        </p:tav>
                                        <p:tav tm="100000">
                                          <p:val>
                                            <p:strVal val="#ppt_w"/>
                                          </p:val>
                                        </p:tav>
                                      </p:tavLst>
                                    </p:anim>
                                    <p:anim calcmode="lin" valueType="num">
                                      <p:cBhvr>
                                        <p:cTn id="133" dur="500" fill="hold"/>
                                        <p:tgtEl>
                                          <p:spTgt spid="34"/>
                                        </p:tgtEl>
                                        <p:attrNameLst>
                                          <p:attrName>ppt_h</p:attrName>
                                        </p:attrNameLst>
                                      </p:cBhvr>
                                      <p:tavLst>
                                        <p:tav tm="0">
                                          <p:val>
                                            <p:fltVal val="0"/>
                                          </p:val>
                                        </p:tav>
                                        <p:tav tm="100000">
                                          <p:val>
                                            <p:strVal val="#ppt_h"/>
                                          </p:val>
                                        </p:tav>
                                      </p:tavLst>
                                    </p:anim>
                                    <p:animEffect transition="in" filter="fade">
                                      <p:cBhvr>
                                        <p:cTn id="134" dur="500"/>
                                        <p:tgtEl>
                                          <p:spTgt spid="34"/>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p:cTn id="137" dur="500" fill="hold"/>
                                        <p:tgtEl>
                                          <p:spTgt spid="35"/>
                                        </p:tgtEl>
                                        <p:attrNameLst>
                                          <p:attrName>ppt_w</p:attrName>
                                        </p:attrNameLst>
                                      </p:cBhvr>
                                      <p:tavLst>
                                        <p:tav tm="0">
                                          <p:val>
                                            <p:fltVal val="0"/>
                                          </p:val>
                                        </p:tav>
                                        <p:tav tm="100000">
                                          <p:val>
                                            <p:strVal val="#ppt_w"/>
                                          </p:val>
                                        </p:tav>
                                      </p:tavLst>
                                    </p:anim>
                                    <p:anim calcmode="lin" valueType="num">
                                      <p:cBhvr>
                                        <p:cTn id="138" dur="500" fill="hold"/>
                                        <p:tgtEl>
                                          <p:spTgt spid="35"/>
                                        </p:tgtEl>
                                        <p:attrNameLst>
                                          <p:attrName>ppt_h</p:attrName>
                                        </p:attrNameLst>
                                      </p:cBhvr>
                                      <p:tavLst>
                                        <p:tav tm="0">
                                          <p:val>
                                            <p:fltVal val="0"/>
                                          </p:val>
                                        </p:tav>
                                        <p:tav tm="100000">
                                          <p:val>
                                            <p:strVal val="#ppt_h"/>
                                          </p:val>
                                        </p:tav>
                                      </p:tavLst>
                                    </p:anim>
                                    <p:animEffect transition="in" filter="fade">
                                      <p:cBhvr>
                                        <p:cTn id="1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3" grpId="0" animBg="1"/>
      <p:bldP spid="24" grpId="0" animBg="1"/>
      <p:bldP spid="29" grpId="0"/>
      <p:bldP spid="30" grpId="0"/>
      <p:bldP spid="31" grpId="0" animBg="1"/>
      <p:bldP spid="39" grpId="0"/>
      <p:bldP spid="44" grpId="0" animBg="1"/>
      <p:bldP spid="49" grpId="0"/>
      <p:bldP spid="34" grpId="0" animBg="1"/>
      <p:bldP spid="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8B90-E090-4298-9D5C-511841DAF60D}"/>
              </a:ext>
            </a:extLst>
          </p:cNvPr>
          <p:cNvSpPr>
            <a:spLocks noGrp="1"/>
          </p:cNvSpPr>
          <p:nvPr>
            <p:ph type="title"/>
          </p:nvPr>
        </p:nvSpPr>
        <p:spPr/>
        <p:txBody>
          <a:bodyPr/>
          <a:lstStyle/>
          <a:p>
            <a:r>
              <a:rPr lang="en-US" dirty="0">
                <a:solidFill>
                  <a:srgbClr val="0070C0"/>
                </a:solidFill>
              </a:rPr>
              <a:t>From Specs to Test Reports – </a:t>
            </a:r>
            <a:r>
              <a:rPr lang="en-US" i="1" dirty="0">
                <a:solidFill>
                  <a:srgbClr val="0070C0"/>
                </a:solidFill>
              </a:rPr>
              <a:t>”Basic” Strategy</a:t>
            </a:r>
          </a:p>
        </p:txBody>
      </p:sp>
      <p:sp>
        <p:nvSpPr>
          <p:cNvPr id="4" name="Footer Placeholder 3">
            <a:extLst>
              <a:ext uri="{FF2B5EF4-FFF2-40B4-BE49-F238E27FC236}">
                <a16:creationId xmlns:a16="http://schemas.microsoft.com/office/drawing/2014/main" id="{46590981-550B-47EB-9699-34AA00C3B343}"/>
              </a:ext>
            </a:extLst>
          </p:cNvPr>
          <p:cNvSpPr>
            <a:spLocks noGrp="1"/>
          </p:cNvSpPr>
          <p:nvPr>
            <p:ph type="ftr" sz="quarter" idx="11"/>
          </p:nvPr>
        </p:nvSpPr>
        <p:spPr/>
        <p:txBody>
          <a:bodyPr/>
          <a:lstStyle/>
          <a:p>
            <a:r>
              <a:rPr lang="en-US" dirty="0"/>
              <a:t>Gemini SES+MDI SDPi+FHIR Project</a:t>
            </a:r>
          </a:p>
        </p:txBody>
      </p:sp>
      <p:sp>
        <p:nvSpPr>
          <p:cNvPr id="5" name="Slide Number Placeholder 4">
            <a:extLst>
              <a:ext uri="{FF2B5EF4-FFF2-40B4-BE49-F238E27FC236}">
                <a16:creationId xmlns:a16="http://schemas.microsoft.com/office/drawing/2014/main" id="{65E9D3A5-D197-41D9-97DF-7675D08FF65A}"/>
              </a:ext>
            </a:extLst>
          </p:cNvPr>
          <p:cNvSpPr>
            <a:spLocks noGrp="1"/>
          </p:cNvSpPr>
          <p:nvPr>
            <p:ph type="sldNum" sz="quarter" idx="12"/>
          </p:nvPr>
        </p:nvSpPr>
        <p:spPr/>
        <p:txBody>
          <a:bodyPr/>
          <a:lstStyle/>
          <a:p>
            <a:fld id="{4B2B13E8-E2F1-42A7-A4D7-4750DA1EC715}" type="slidenum">
              <a:rPr lang="en-US" smtClean="0"/>
              <a:pPr/>
              <a:t>34</a:t>
            </a:fld>
            <a:endParaRPr lang="en-US" dirty="0"/>
          </a:p>
        </p:txBody>
      </p:sp>
      <p:sp>
        <p:nvSpPr>
          <p:cNvPr id="6" name="Rectangle 5">
            <a:extLst>
              <a:ext uri="{FF2B5EF4-FFF2-40B4-BE49-F238E27FC236}">
                <a16:creationId xmlns:a16="http://schemas.microsoft.com/office/drawing/2014/main" id="{4CD7E4A9-E0FD-4B40-9B31-1AA55B2008C4}"/>
              </a:ext>
            </a:extLst>
          </p:cNvPr>
          <p:cNvSpPr/>
          <p:nvPr/>
        </p:nvSpPr>
        <p:spPr>
          <a:xfrm>
            <a:off x="1065830" y="1456050"/>
            <a:ext cx="1654074" cy="74549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SDPi 1.0</a:t>
            </a:r>
          </a:p>
          <a:p>
            <a:pPr algn="ctr"/>
            <a:r>
              <a:rPr lang="en-US" b="1" dirty="0">
                <a:solidFill>
                  <a:srgbClr val="0070C0"/>
                </a:solidFill>
              </a:rPr>
              <a:t>Specification</a:t>
            </a:r>
          </a:p>
        </p:txBody>
      </p:sp>
      <p:sp>
        <p:nvSpPr>
          <p:cNvPr id="7" name="Rectangle 6">
            <a:extLst>
              <a:ext uri="{FF2B5EF4-FFF2-40B4-BE49-F238E27FC236}">
                <a16:creationId xmlns:a16="http://schemas.microsoft.com/office/drawing/2014/main" id="{5BFEDD68-9319-4574-9C87-4385B6BBBE73}"/>
              </a:ext>
            </a:extLst>
          </p:cNvPr>
          <p:cNvSpPr/>
          <p:nvPr/>
        </p:nvSpPr>
        <p:spPr>
          <a:xfrm>
            <a:off x="4590443" y="919731"/>
            <a:ext cx="1344420" cy="74549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Basic RI+MC+RR UML Model</a:t>
            </a:r>
          </a:p>
        </p:txBody>
      </p:sp>
      <p:sp>
        <p:nvSpPr>
          <p:cNvPr id="8" name="Oval 7">
            <a:extLst>
              <a:ext uri="{FF2B5EF4-FFF2-40B4-BE49-F238E27FC236}">
                <a16:creationId xmlns:a16="http://schemas.microsoft.com/office/drawing/2014/main" id="{69B45FC7-7E06-4F7F-AB89-FEF3F99A4694}"/>
              </a:ext>
            </a:extLst>
          </p:cNvPr>
          <p:cNvSpPr/>
          <p:nvPr/>
        </p:nvSpPr>
        <p:spPr>
          <a:xfrm>
            <a:off x="3096049" y="3771941"/>
            <a:ext cx="2166604" cy="995938"/>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SDPi RI+MC+RR Database</a:t>
            </a:r>
          </a:p>
        </p:txBody>
      </p:sp>
      <p:sp>
        <p:nvSpPr>
          <p:cNvPr id="9" name="Rectangle: Rounded Corners 8">
            <a:extLst>
              <a:ext uri="{FF2B5EF4-FFF2-40B4-BE49-F238E27FC236}">
                <a16:creationId xmlns:a16="http://schemas.microsoft.com/office/drawing/2014/main" id="{E0D6FA76-90FF-4203-B61F-7F7AD50860F8}"/>
              </a:ext>
            </a:extLst>
          </p:cNvPr>
          <p:cNvSpPr/>
          <p:nvPr/>
        </p:nvSpPr>
        <p:spPr>
          <a:xfrm>
            <a:off x="4523463" y="2677979"/>
            <a:ext cx="2428693" cy="80645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Michael’s Amazing Word-to-Database Transformation Tool</a:t>
            </a:r>
          </a:p>
        </p:txBody>
      </p:sp>
      <p:cxnSp>
        <p:nvCxnSpPr>
          <p:cNvPr id="11" name="Straight Arrow Connector 10">
            <a:extLst>
              <a:ext uri="{FF2B5EF4-FFF2-40B4-BE49-F238E27FC236}">
                <a16:creationId xmlns:a16="http://schemas.microsoft.com/office/drawing/2014/main" id="{58FCFBA9-EC9B-46FD-92E3-D132566BA5B9}"/>
              </a:ext>
            </a:extLst>
          </p:cNvPr>
          <p:cNvCxnSpPr/>
          <p:nvPr/>
        </p:nvCxnSpPr>
        <p:spPr>
          <a:xfrm>
            <a:off x="2766497" y="2253967"/>
            <a:ext cx="1671546" cy="5998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996E28-EEA6-4954-9577-8F98AFECD1FE}"/>
              </a:ext>
            </a:extLst>
          </p:cNvPr>
          <p:cNvCxnSpPr>
            <a:cxnSpLocks/>
          </p:cNvCxnSpPr>
          <p:nvPr/>
        </p:nvCxnSpPr>
        <p:spPr>
          <a:xfrm flipH="1">
            <a:off x="4973811" y="1778663"/>
            <a:ext cx="150672" cy="815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2F7071-C517-4020-9E13-B4CA9294286E}"/>
              </a:ext>
            </a:extLst>
          </p:cNvPr>
          <p:cNvCxnSpPr>
            <a:cxnSpLocks/>
          </p:cNvCxnSpPr>
          <p:nvPr/>
        </p:nvCxnSpPr>
        <p:spPr>
          <a:xfrm flipH="1">
            <a:off x="4179351" y="3313972"/>
            <a:ext cx="258692" cy="3408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5D2E746-BD36-41EB-AC6B-ADF6DC9EE502}"/>
              </a:ext>
            </a:extLst>
          </p:cNvPr>
          <p:cNvSpPr/>
          <p:nvPr/>
        </p:nvSpPr>
        <p:spPr>
          <a:xfrm>
            <a:off x="6693624" y="4414190"/>
            <a:ext cx="1654074" cy="961487"/>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SDPi 1.0</a:t>
            </a:r>
          </a:p>
          <a:p>
            <a:pPr algn="ctr"/>
            <a:r>
              <a:rPr lang="en-US" b="1" dirty="0">
                <a:solidFill>
                  <a:srgbClr val="0070C0"/>
                </a:solidFill>
              </a:rPr>
              <a:t>Test Plans &amp; Scripts</a:t>
            </a:r>
          </a:p>
        </p:txBody>
      </p:sp>
      <p:cxnSp>
        <p:nvCxnSpPr>
          <p:cNvPr id="20" name="Straight Arrow Connector 19">
            <a:extLst>
              <a:ext uri="{FF2B5EF4-FFF2-40B4-BE49-F238E27FC236}">
                <a16:creationId xmlns:a16="http://schemas.microsoft.com/office/drawing/2014/main" id="{053FB384-711D-40ED-B137-984EB0567D31}"/>
              </a:ext>
            </a:extLst>
          </p:cNvPr>
          <p:cNvCxnSpPr>
            <a:cxnSpLocks/>
            <a:stCxn id="7" idx="1"/>
          </p:cNvCxnSpPr>
          <p:nvPr/>
        </p:nvCxnSpPr>
        <p:spPr>
          <a:xfrm flipH="1">
            <a:off x="2813090" y="1292481"/>
            <a:ext cx="1777353" cy="32087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F389648-2671-4ACE-B731-E25930869070}"/>
              </a:ext>
            </a:extLst>
          </p:cNvPr>
          <p:cNvSpPr txBox="1"/>
          <p:nvPr/>
        </p:nvSpPr>
        <p:spPr>
          <a:xfrm>
            <a:off x="2126804" y="991692"/>
            <a:ext cx="2238438" cy="276999"/>
          </a:xfrm>
          <a:prstGeom prst="rect">
            <a:avLst/>
          </a:prstGeom>
          <a:noFill/>
        </p:spPr>
        <p:txBody>
          <a:bodyPr wrap="square" rtlCol="0">
            <a:spAutoFit/>
          </a:bodyPr>
          <a:lstStyle/>
          <a:p>
            <a:r>
              <a:rPr lang="en-US" sz="1200" dirty="0">
                <a:solidFill>
                  <a:srgbClr val="0070C0"/>
                </a:solidFill>
              </a:rPr>
              <a:t>Word Styles / Bookmarks / Links</a:t>
            </a:r>
          </a:p>
        </p:txBody>
      </p:sp>
      <p:sp>
        <p:nvSpPr>
          <p:cNvPr id="24" name="TextBox 23">
            <a:extLst>
              <a:ext uri="{FF2B5EF4-FFF2-40B4-BE49-F238E27FC236}">
                <a16:creationId xmlns:a16="http://schemas.microsoft.com/office/drawing/2014/main" id="{177EB558-564B-457F-86A1-CCA7D9AB1D46}"/>
              </a:ext>
            </a:extLst>
          </p:cNvPr>
          <p:cNvSpPr txBox="1"/>
          <p:nvPr/>
        </p:nvSpPr>
        <p:spPr>
          <a:xfrm>
            <a:off x="2252749" y="2594591"/>
            <a:ext cx="2238438" cy="276999"/>
          </a:xfrm>
          <a:prstGeom prst="rect">
            <a:avLst/>
          </a:prstGeom>
          <a:noFill/>
        </p:spPr>
        <p:txBody>
          <a:bodyPr wrap="square" rtlCol="0">
            <a:spAutoFit/>
          </a:bodyPr>
          <a:lstStyle>
            <a:defPPr>
              <a:defRPr lang="en-US"/>
            </a:defPPr>
            <a:lvl1pPr>
              <a:defRPr sz="1200">
                <a:solidFill>
                  <a:srgbClr val="0070C0"/>
                </a:solidFill>
              </a:defRPr>
            </a:lvl1pPr>
          </a:lstStyle>
          <a:p>
            <a:r>
              <a:rPr lang="en-US" dirty="0"/>
              <a:t>“Simple” Word Docx</a:t>
            </a:r>
          </a:p>
        </p:txBody>
      </p:sp>
      <p:sp>
        <p:nvSpPr>
          <p:cNvPr id="25" name="Rectangle: Rounded Corners 24">
            <a:extLst>
              <a:ext uri="{FF2B5EF4-FFF2-40B4-BE49-F238E27FC236}">
                <a16:creationId xmlns:a16="http://schemas.microsoft.com/office/drawing/2014/main" id="{EB5DA286-8B27-4F33-9B3D-EEB7457B1837}"/>
              </a:ext>
            </a:extLst>
          </p:cNvPr>
          <p:cNvSpPr/>
          <p:nvPr/>
        </p:nvSpPr>
        <p:spPr>
          <a:xfrm>
            <a:off x="7636503" y="989538"/>
            <a:ext cx="2428693" cy="80645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Gazelle Test Management Tool</a:t>
            </a:r>
          </a:p>
        </p:txBody>
      </p:sp>
      <p:sp>
        <p:nvSpPr>
          <p:cNvPr id="26" name="Rectangle: Rounded Corners 25">
            <a:extLst>
              <a:ext uri="{FF2B5EF4-FFF2-40B4-BE49-F238E27FC236}">
                <a16:creationId xmlns:a16="http://schemas.microsoft.com/office/drawing/2014/main" id="{CDFFAD21-6B74-4CE5-ADEB-1726C1991522}"/>
              </a:ext>
            </a:extLst>
          </p:cNvPr>
          <p:cNvSpPr/>
          <p:nvPr/>
        </p:nvSpPr>
        <p:spPr>
          <a:xfrm>
            <a:off x="9510924" y="2594591"/>
            <a:ext cx="2428693" cy="80645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SDC/SDPi Test Tool</a:t>
            </a:r>
          </a:p>
        </p:txBody>
      </p:sp>
      <p:cxnSp>
        <p:nvCxnSpPr>
          <p:cNvPr id="28" name="Straight Arrow Connector 27">
            <a:extLst>
              <a:ext uri="{FF2B5EF4-FFF2-40B4-BE49-F238E27FC236}">
                <a16:creationId xmlns:a16="http://schemas.microsoft.com/office/drawing/2014/main" id="{AB8521BF-79B4-47AE-8A84-412AC3A1BE28}"/>
              </a:ext>
            </a:extLst>
          </p:cNvPr>
          <p:cNvCxnSpPr>
            <a:cxnSpLocks/>
          </p:cNvCxnSpPr>
          <p:nvPr/>
        </p:nvCxnSpPr>
        <p:spPr>
          <a:xfrm flipV="1">
            <a:off x="7205510" y="1868801"/>
            <a:ext cx="922406" cy="2388529"/>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6606278-4BE0-41AA-A8AD-DE6A4719F582}"/>
              </a:ext>
            </a:extLst>
          </p:cNvPr>
          <p:cNvSpPr txBox="1"/>
          <p:nvPr/>
        </p:nvSpPr>
        <p:spPr>
          <a:xfrm>
            <a:off x="5830757" y="1950957"/>
            <a:ext cx="2125589" cy="461665"/>
          </a:xfrm>
          <a:prstGeom prst="rect">
            <a:avLst/>
          </a:prstGeom>
          <a:noFill/>
        </p:spPr>
        <p:txBody>
          <a:bodyPr wrap="square" rtlCol="0">
            <a:spAutoFit/>
          </a:bodyPr>
          <a:lstStyle/>
          <a:p>
            <a:pPr algn="r"/>
            <a:r>
              <a:rPr lang="en-US" sz="1200" dirty="0">
                <a:solidFill>
                  <a:srgbClr val="0070C0"/>
                </a:solidFill>
              </a:rPr>
              <a:t>Content integrated manually … </a:t>
            </a:r>
          </a:p>
          <a:p>
            <a:pPr algn="r"/>
            <a:r>
              <a:rPr lang="en-US" sz="1200" dirty="0">
                <a:solidFill>
                  <a:srgbClr val="0070C0"/>
                </a:solidFill>
              </a:rPr>
              <a:t>“</a:t>
            </a:r>
            <a:r>
              <a:rPr lang="en-US" sz="1200" i="1" dirty="0">
                <a:solidFill>
                  <a:srgbClr val="0070C0"/>
                </a:solidFill>
              </a:rPr>
              <a:t>The Old Fashioned Way</a:t>
            </a:r>
            <a:r>
              <a:rPr lang="en-US" sz="1200" dirty="0">
                <a:solidFill>
                  <a:srgbClr val="0070C0"/>
                </a:solidFill>
              </a:rPr>
              <a:t>”!</a:t>
            </a:r>
          </a:p>
        </p:txBody>
      </p:sp>
      <p:sp>
        <p:nvSpPr>
          <p:cNvPr id="30" name="Rectangle 29">
            <a:extLst>
              <a:ext uri="{FF2B5EF4-FFF2-40B4-BE49-F238E27FC236}">
                <a16:creationId xmlns:a16="http://schemas.microsoft.com/office/drawing/2014/main" id="{D7D32A8D-7580-402A-BA83-6E85D5A8B507}"/>
              </a:ext>
            </a:extLst>
          </p:cNvPr>
          <p:cNvSpPr/>
          <p:nvPr/>
        </p:nvSpPr>
        <p:spPr>
          <a:xfrm>
            <a:off x="9635660" y="4522195"/>
            <a:ext cx="1654074" cy="961487"/>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Test Case (Instance) Report</a:t>
            </a:r>
          </a:p>
        </p:txBody>
      </p:sp>
      <p:cxnSp>
        <p:nvCxnSpPr>
          <p:cNvPr id="31" name="Straight Arrow Connector 30">
            <a:extLst>
              <a:ext uri="{FF2B5EF4-FFF2-40B4-BE49-F238E27FC236}">
                <a16:creationId xmlns:a16="http://schemas.microsoft.com/office/drawing/2014/main" id="{D4A372F0-FE3F-4E77-98C6-FEC2EB7D2EC7}"/>
              </a:ext>
            </a:extLst>
          </p:cNvPr>
          <p:cNvCxnSpPr>
            <a:cxnSpLocks/>
          </p:cNvCxnSpPr>
          <p:nvPr/>
        </p:nvCxnSpPr>
        <p:spPr>
          <a:xfrm flipH="1" flipV="1">
            <a:off x="4973811" y="4757759"/>
            <a:ext cx="1615303" cy="5072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7A435A0-58C1-4836-8E0B-AD56A1B301FD}"/>
              </a:ext>
            </a:extLst>
          </p:cNvPr>
          <p:cNvSpPr txBox="1"/>
          <p:nvPr/>
        </p:nvSpPr>
        <p:spPr>
          <a:xfrm>
            <a:off x="4734349" y="5225695"/>
            <a:ext cx="1534194" cy="1015663"/>
          </a:xfrm>
          <a:prstGeom prst="rect">
            <a:avLst/>
          </a:prstGeom>
          <a:noFill/>
        </p:spPr>
        <p:txBody>
          <a:bodyPr wrap="square" rtlCol="0">
            <a:spAutoFit/>
          </a:bodyPr>
          <a:lstStyle/>
          <a:p>
            <a:r>
              <a:rPr lang="en-US" sz="1200" dirty="0">
                <a:solidFill>
                  <a:srgbClr val="0070C0"/>
                </a:solidFill>
              </a:rPr>
              <a:t>Links from test plans / scripts to RI elements (enabling  traceability / coverage)</a:t>
            </a:r>
          </a:p>
        </p:txBody>
      </p:sp>
      <p:cxnSp>
        <p:nvCxnSpPr>
          <p:cNvPr id="36" name="Straight Arrow Connector 35">
            <a:extLst>
              <a:ext uri="{FF2B5EF4-FFF2-40B4-BE49-F238E27FC236}">
                <a16:creationId xmlns:a16="http://schemas.microsoft.com/office/drawing/2014/main" id="{20131677-3BC9-4072-8D13-415C5EEA0A80}"/>
              </a:ext>
            </a:extLst>
          </p:cNvPr>
          <p:cNvCxnSpPr>
            <a:cxnSpLocks/>
          </p:cNvCxnSpPr>
          <p:nvPr/>
        </p:nvCxnSpPr>
        <p:spPr>
          <a:xfrm>
            <a:off x="8727085" y="1892631"/>
            <a:ext cx="697691" cy="748574"/>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9F15447-F3A8-4112-ACDE-98B5BE59FCBE}"/>
              </a:ext>
            </a:extLst>
          </p:cNvPr>
          <p:cNvSpPr txBox="1"/>
          <p:nvPr/>
        </p:nvSpPr>
        <p:spPr>
          <a:xfrm>
            <a:off x="9109905" y="1893194"/>
            <a:ext cx="2297408" cy="461665"/>
          </a:xfrm>
          <a:prstGeom prst="rect">
            <a:avLst/>
          </a:prstGeom>
          <a:noFill/>
        </p:spPr>
        <p:txBody>
          <a:bodyPr wrap="square" rtlCol="0">
            <a:spAutoFit/>
          </a:bodyPr>
          <a:lstStyle/>
          <a:p>
            <a:r>
              <a:rPr lang="en-US" sz="1200" dirty="0">
                <a:solidFill>
                  <a:srgbClr val="0070C0"/>
                </a:solidFill>
              </a:rPr>
              <a:t>Basic test instance metadata provided to Test Tool … somehow</a:t>
            </a:r>
          </a:p>
        </p:txBody>
      </p:sp>
      <p:cxnSp>
        <p:nvCxnSpPr>
          <p:cNvPr id="40" name="Straight Arrow Connector 39">
            <a:extLst>
              <a:ext uri="{FF2B5EF4-FFF2-40B4-BE49-F238E27FC236}">
                <a16:creationId xmlns:a16="http://schemas.microsoft.com/office/drawing/2014/main" id="{E48A15FC-6769-4E9B-BF4B-B9637249015C}"/>
              </a:ext>
            </a:extLst>
          </p:cNvPr>
          <p:cNvCxnSpPr>
            <a:cxnSpLocks/>
          </p:cNvCxnSpPr>
          <p:nvPr/>
        </p:nvCxnSpPr>
        <p:spPr>
          <a:xfrm flipH="1" flipV="1">
            <a:off x="8480041" y="1892631"/>
            <a:ext cx="1097135" cy="250708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C5A8768-7711-437C-B2FE-6546572238FE}"/>
              </a:ext>
            </a:extLst>
          </p:cNvPr>
          <p:cNvSpPr txBox="1"/>
          <p:nvPr/>
        </p:nvSpPr>
        <p:spPr>
          <a:xfrm>
            <a:off x="9475255" y="3501836"/>
            <a:ext cx="1603595" cy="830997"/>
          </a:xfrm>
          <a:prstGeom prst="rect">
            <a:avLst/>
          </a:prstGeom>
          <a:noFill/>
        </p:spPr>
        <p:txBody>
          <a:bodyPr wrap="square" rtlCol="0">
            <a:spAutoFit/>
          </a:bodyPr>
          <a:lstStyle/>
          <a:p>
            <a:r>
              <a:rPr lang="en-US" sz="1200" dirty="0">
                <a:solidFill>
                  <a:srgbClr val="0070C0"/>
                </a:solidFill>
              </a:rPr>
              <a:t>Report document “attached” to test instance and reviewed by Monitor</a:t>
            </a:r>
          </a:p>
        </p:txBody>
      </p:sp>
      <p:cxnSp>
        <p:nvCxnSpPr>
          <p:cNvPr id="44" name="Straight Arrow Connector 43">
            <a:extLst>
              <a:ext uri="{FF2B5EF4-FFF2-40B4-BE49-F238E27FC236}">
                <a16:creationId xmlns:a16="http://schemas.microsoft.com/office/drawing/2014/main" id="{08E54202-9F98-4B30-969C-CEAD22C34DE7}"/>
              </a:ext>
            </a:extLst>
          </p:cNvPr>
          <p:cNvCxnSpPr>
            <a:cxnSpLocks/>
          </p:cNvCxnSpPr>
          <p:nvPr/>
        </p:nvCxnSpPr>
        <p:spPr>
          <a:xfrm flipH="1">
            <a:off x="11078850" y="3506435"/>
            <a:ext cx="274950" cy="9103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E079820-2DC4-40B1-9463-D020C7F0BB7F}"/>
              </a:ext>
            </a:extLst>
          </p:cNvPr>
          <p:cNvSpPr txBox="1"/>
          <p:nvPr/>
        </p:nvSpPr>
        <p:spPr>
          <a:xfrm>
            <a:off x="10951929" y="3915655"/>
            <a:ext cx="1240071" cy="1015663"/>
          </a:xfrm>
          <a:prstGeom prst="rect">
            <a:avLst/>
          </a:prstGeom>
          <a:noFill/>
        </p:spPr>
        <p:txBody>
          <a:bodyPr wrap="square" rtlCol="0">
            <a:spAutoFit/>
          </a:bodyPr>
          <a:lstStyle/>
          <a:p>
            <a:pPr algn="r"/>
            <a:r>
              <a:rPr lang="en-US" sz="1200" dirty="0">
                <a:solidFill>
                  <a:srgbClr val="0070C0"/>
                </a:solidFill>
              </a:rPr>
              <a:t>Generated by tool w/ test instance metadata integrated</a:t>
            </a:r>
          </a:p>
        </p:txBody>
      </p:sp>
      <p:cxnSp>
        <p:nvCxnSpPr>
          <p:cNvPr id="48" name="Straight Arrow Connector 47">
            <a:extLst>
              <a:ext uri="{FF2B5EF4-FFF2-40B4-BE49-F238E27FC236}">
                <a16:creationId xmlns:a16="http://schemas.microsoft.com/office/drawing/2014/main" id="{92D29EC3-BA5D-41EB-ABA2-E9BC4C6D6CD7}"/>
              </a:ext>
            </a:extLst>
          </p:cNvPr>
          <p:cNvCxnSpPr>
            <a:cxnSpLocks/>
          </p:cNvCxnSpPr>
          <p:nvPr/>
        </p:nvCxnSpPr>
        <p:spPr>
          <a:xfrm flipV="1">
            <a:off x="7666713" y="3134259"/>
            <a:ext cx="1728697" cy="1116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7C98467-2BBA-4FBB-9C2D-3D47330E8AC0}"/>
              </a:ext>
            </a:extLst>
          </p:cNvPr>
          <p:cNvSpPr txBox="1"/>
          <p:nvPr/>
        </p:nvSpPr>
        <p:spPr>
          <a:xfrm>
            <a:off x="8010949" y="3326050"/>
            <a:ext cx="839900" cy="461665"/>
          </a:xfrm>
          <a:prstGeom prst="rect">
            <a:avLst/>
          </a:prstGeom>
          <a:noFill/>
        </p:spPr>
        <p:txBody>
          <a:bodyPr wrap="square" rtlCol="0">
            <a:spAutoFit/>
          </a:bodyPr>
          <a:lstStyle/>
          <a:p>
            <a:r>
              <a:rPr lang="en-US" sz="1200" dirty="0">
                <a:solidFill>
                  <a:srgbClr val="0070C0"/>
                </a:solidFill>
              </a:rPr>
              <a:t>Test Script Info</a:t>
            </a:r>
          </a:p>
        </p:txBody>
      </p:sp>
      <p:sp>
        <p:nvSpPr>
          <p:cNvPr id="53" name="TextBox 52">
            <a:extLst>
              <a:ext uri="{FF2B5EF4-FFF2-40B4-BE49-F238E27FC236}">
                <a16:creationId xmlns:a16="http://schemas.microsoft.com/office/drawing/2014/main" id="{CEDADD18-DB5E-4E0F-BAF7-51892B353A82}"/>
              </a:ext>
            </a:extLst>
          </p:cNvPr>
          <p:cNvSpPr txBox="1"/>
          <p:nvPr/>
        </p:nvSpPr>
        <p:spPr>
          <a:xfrm>
            <a:off x="4293274" y="1809245"/>
            <a:ext cx="804707" cy="646331"/>
          </a:xfrm>
          <a:prstGeom prst="rect">
            <a:avLst/>
          </a:prstGeom>
          <a:noFill/>
        </p:spPr>
        <p:txBody>
          <a:bodyPr wrap="square" rtlCol="0">
            <a:spAutoFit/>
          </a:bodyPr>
          <a:lstStyle/>
          <a:p>
            <a:r>
              <a:rPr lang="en-US" sz="1200" dirty="0">
                <a:solidFill>
                  <a:srgbClr val="0070C0"/>
                </a:solidFill>
              </a:rPr>
              <a:t>Used to create DB schema </a:t>
            </a:r>
          </a:p>
        </p:txBody>
      </p:sp>
      <p:cxnSp>
        <p:nvCxnSpPr>
          <p:cNvPr id="58" name="Straight Arrow Connector 57">
            <a:extLst>
              <a:ext uri="{FF2B5EF4-FFF2-40B4-BE49-F238E27FC236}">
                <a16:creationId xmlns:a16="http://schemas.microsoft.com/office/drawing/2014/main" id="{63401918-EB82-45B4-B1A4-DD2B6B598DB5}"/>
              </a:ext>
            </a:extLst>
          </p:cNvPr>
          <p:cNvCxnSpPr>
            <a:cxnSpLocks/>
          </p:cNvCxnSpPr>
          <p:nvPr/>
        </p:nvCxnSpPr>
        <p:spPr>
          <a:xfrm>
            <a:off x="5346496" y="4416801"/>
            <a:ext cx="1242618" cy="3166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F5834BA-5271-4B00-8B01-D5A3E5D8E5A9}"/>
              </a:ext>
            </a:extLst>
          </p:cNvPr>
          <p:cNvSpPr txBox="1"/>
          <p:nvPr/>
        </p:nvSpPr>
        <p:spPr>
          <a:xfrm>
            <a:off x="5286676" y="3716818"/>
            <a:ext cx="1803319" cy="646331"/>
          </a:xfrm>
          <a:prstGeom prst="rect">
            <a:avLst/>
          </a:prstGeom>
          <a:noFill/>
        </p:spPr>
        <p:txBody>
          <a:bodyPr wrap="square" rtlCol="0">
            <a:spAutoFit/>
          </a:bodyPr>
          <a:lstStyle/>
          <a:p>
            <a:r>
              <a:rPr lang="en-US" sz="1200" dirty="0">
                <a:solidFill>
                  <a:srgbClr val="0070C0"/>
                </a:solidFill>
              </a:rPr>
              <a:t>Driven by Use Cases, Standards Conformance, SES &amp; Tech Requirements</a:t>
            </a:r>
          </a:p>
        </p:txBody>
      </p:sp>
      <p:sp>
        <p:nvSpPr>
          <p:cNvPr id="38" name="TextBox 37">
            <a:extLst>
              <a:ext uri="{FF2B5EF4-FFF2-40B4-BE49-F238E27FC236}">
                <a16:creationId xmlns:a16="http://schemas.microsoft.com/office/drawing/2014/main" id="{4557F259-ACF5-4241-A414-52C8ADC507C4}"/>
              </a:ext>
            </a:extLst>
          </p:cNvPr>
          <p:cNvSpPr txBox="1"/>
          <p:nvPr/>
        </p:nvSpPr>
        <p:spPr>
          <a:xfrm>
            <a:off x="3657538" y="4805256"/>
            <a:ext cx="1120308" cy="461665"/>
          </a:xfrm>
          <a:prstGeom prst="rect">
            <a:avLst/>
          </a:prstGeom>
          <a:noFill/>
        </p:spPr>
        <p:txBody>
          <a:bodyPr wrap="square" rtlCol="0">
            <a:spAutoFit/>
          </a:bodyPr>
          <a:lstStyle/>
          <a:p>
            <a:pPr algn="ctr"/>
            <a:r>
              <a:rPr lang="en-US" sz="1200" dirty="0">
                <a:solidFill>
                  <a:srgbClr val="0070C0"/>
                </a:solidFill>
              </a:rPr>
              <a:t>“Single Source of Truth” </a:t>
            </a:r>
          </a:p>
        </p:txBody>
      </p:sp>
      <p:sp>
        <p:nvSpPr>
          <p:cNvPr id="42" name="TextBox 41">
            <a:extLst>
              <a:ext uri="{FF2B5EF4-FFF2-40B4-BE49-F238E27FC236}">
                <a16:creationId xmlns:a16="http://schemas.microsoft.com/office/drawing/2014/main" id="{8C172CF0-D509-4ECA-A282-243BF7ED6EDC}"/>
              </a:ext>
            </a:extLst>
          </p:cNvPr>
          <p:cNvSpPr txBox="1"/>
          <p:nvPr/>
        </p:nvSpPr>
        <p:spPr>
          <a:xfrm>
            <a:off x="6766270" y="5361204"/>
            <a:ext cx="1534194" cy="646331"/>
          </a:xfrm>
          <a:prstGeom prst="rect">
            <a:avLst/>
          </a:prstGeom>
          <a:noFill/>
        </p:spPr>
        <p:txBody>
          <a:bodyPr wrap="square" rtlCol="0">
            <a:spAutoFit/>
          </a:bodyPr>
          <a:lstStyle/>
          <a:p>
            <a:pPr algn="ctr"/>
            <a:r>
              <a:rPr lang="en-US" sz="1200" dirty="0">
                <a:solidFill>
                  <a:srgbClr val="0070C0"/>
                </a:solidFill>
              </a:rPr>
              <a:t>Crafted &amp; Maintained Independent of </a:t>
            </a:r>
          </a:p>
          <a:p>
            <a:pPr algn="ctr"/>
            <a:r>
              <a:rPr lang="en-US" sz="1200" dirty="0">
                <a:solidFill>
                  <a:srgbClr val="0070C0"/>
                </a:solidFill>
              </a:rPr>
              <a:t>Test Tooling</a:t>
            </a:r>
          </a:p>
        </p:txBody>
      </p:sp>
      <p:sp>
        <p:nvSpPr>
          <p:cNvPr id="45" name="TextBox 44">
            <a:extLst>
              <a:ext uri="{FF2B5EF4-FFF2-40B4-BE49-F238E27FC236}">
                <a16:creationId xmlns:a16="http://schemas.microsoft.com/office/drawing/2014/main" id="{5E7105EC-E9CE-4247-B05C-5C011DA14CAB}"/>
              </a:ext>
            </a:extLst>
          </p:cNvPr>
          <p:cNvSpPr txBox="1"/>
          <p:nvPr/>
        </p:nvSpPr>
        <p:spPr>
          <a:xfrm>
            <a:off x="9635416" y="5511304"/>
            <a:ext cx="1587825" cy="461665"/>
          </a:xfrm>
          <a:prstGeom prst="rect">
            <a:avLst/>
          </a:prstGeom>
          <a:noFill/>
        </p:spPr>
        <p:txBody>
          <a:bodyPr wrap="square" rtlCol="0">
            <a:spAutoFit/>
          </a:bodyPr>
          <a:lstStyle/>
          <a:p>
            <a:pPr algn="ctr"/>
            <a:r>
              <a:rPr lang="en-US" sz="1200" dirty="0">
                <a:solidFill>
                  <a:srgbClr val="0070C0"/>
                </a:solidFill>
              </a:rPr>
              <a:t>“RR” Report – Supporting Evidence</a:t>
            </a:r>
          </a:p>
        </p:txBody>
      </p:sp>
      <p:grpSp>
        <p:nvGrpSpPr>
          <p:cNvPr id="33" name="Group 32">
            <a:extLst>
              <a:ext uri="{FF2B5EF4-FFF2-40B4-BE49-F238E27FC236}">
                <a16:creationId xmlns:a16="http://schemas.microsoft.com/office/drawing/2014/main" id="{E20B0E2D-190D-4F64-9F91-EB4EE9728EDA}"/>
              </a:ext>
            </a:extLst>
          </p:cNvPr>
          <p:cNvGrpSpPr/>
          <p:nvPr/>
        </p:nvGrpSpPr>
        <p:grpSpPr>
          <a:xfrm>
            <a:off x="387814" y="5548640"/>
            <a:ext cx="3477980" cy="923330"/>
            <a:chOff x="151350" y="5277893"/>
            <a:chExt cx="3477980" cy="923330"/>
          </a:xfrm>
        </p:grpSpPr>
        <p:sp>
          <p:nvSpPr>
            <p:cNvPr id="32" name="TextBox 31">
              <a:extLst>
                <a:ext uri="{FF2B5EF4-FFF2-40B4-BE49-F238E27FC236}">
                  <a16:creationId xmlns:a16="http://schemas.microsoft.com/office/drawing/2014/main" id="{EB0B4953-11FE-4C43-84C1-BD5BC005F8BA}"/>
                </a:ext>
              </a:extLst>
            </p:cNvPr>
            <p:cNvSpPr txBox="1"/>
            <p:nvPr/>
          </p:nvSpPr>
          <p:spPr>
            <a:xfrm>
              <a:off x="151350" y="5277893"/>
              <a:ext cx="3477980" cy="923330"/>
            </a:xfrm>
            <a:prstGeom prst="rect">
              <a:avLst/>
            </a:prstGeom>
            <a:noFill/>
          </p:spPr>
          <p:txBody>
            <a:bodyPr wrap="square" rtlCol="0">
              <a:spAutoFit/>
            </a:bodyPr>
            <a:lstStyle/>
            <a:p>
              <a:r>
                <a:rPr lang="en-US" b="1" u="sng" dirty="0">
                  <a:solidFill>
                    <a:srgbClr val="0070C0"/>
                  </a:solidFill>
                </a:rPr>
                <a:t>Legend</a:t>
              </a:r>
            </a:p>
            <a:p>
              <a:pPr>
                <a:tabLst>
                  <a:tab pos="1255713" algn="l"/>
                </a:tabLst>
              </a:pPr>
              <a:r>
                <a:rPr lang="en-US" dirty="0">
                  <a:solidFill>
                    <a:srgbClr val="0070C0"/>
                  </a:solidFill>
                </a:rPr>
                <a:t>	Automated</a:t>
              </a:r>
            </a:p>
            <a:p>
              <a:pPr>
                <a:tabLst>
                  <a:tab pos="1255713" algn="l"/>
                </a:tabLst>
              </a:pPr>
              <a:r>
                <a:rPr lang="en-US" dirty="0">
                  <a:solidFill>
                    <a:srgbClr val="0070C0"/>
                  </a:solidFill>
                </a:rPr>
                <a:t>	Manual / Semi-auto</a:t>
              </a:r>
            </a:p>
          </p:txBody>
        </p:sp>
        <p:cxnSp>
          <p:nvCxnSpPr>
            <p:cNvPr id="49" name="Straight Arrow Connector 48">
              <a:extLst>
                <a:ext uri="{FF2B5EF4-FFF2-40B4-BE49-F238E27FC236}">
                  <a16:creationId xmlns:a16="http://schemas.microsoft.com/office/drawing/2014/main" id="{B787B99D-EB44-41E4-8D46-42FD64320885}"/>
                </a:ext>
              </a:extLst>
            </p:cNvPr>
            <p:cNvCxnSpPr>
              <a:cxnSpLocks/>
            </p:cNvCxnSpPr>
            <p:nvPr/>
          </p:nvCxnSpPr>
          <p:spPr>
            <a:xfrm>
              <a:off x="410760" y="5742136"/>
              <a:ext cx="812644" cy="9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C5F220-BA0A-4B65-A5A2-9E51E0D9D0F0}"/>
                </a:ext>
              </a:extLst>
            </p:cNvPr>
            <p:cNvCxnSpPr>
              <a:cxnSpLocks/>
            </p:cNvCxnSpPr>
            <p:nvPr/>
          </p:nvCxnSpPr>
          <p:spPr>
            <a:xfrm>
              <a:off x="410760" y="6027821"/>
              <a:ext cx="807609"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841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p:cTn id="50" dur="500" fill="hold"/>
                                        <p:tgtEl>
                                          <p:spTgt spid="53"/>
                                        </p:tgtEl>
                                        <p:attrNameLst>
                                          <p:attrName>ppt_w</p:attrName>
                                        </p:attrNameLst>
                                      </p:cBhvr>
                                      <p:tavLst>
                                        <p:tav tm="0">
                                          <p:val>
                                            <p:fltVal val="0"/>
                                          </p:val>
                                        </p:tav>
                                        <p:tav tm="100000">
                                          <p:val>
                                            <p:strVal val="#ppt_w"/>
                                          </p:val>
                                        </p:tav>
                                      </p:tavLst>
                                    </p:anim>
                                    <p:anim calcmode="lin" valueType="num">
                                      <p:cBhvr>
                                        <p:cTn id="51" dur="500" fill="hold"/>
                                        <p:tgtEl>
                                          <p:spTgt spid="53"/>
                                        </p:tgtEl>
                                        <p:attrNameLst>
                                          <p:attrName>ppt_h</p:attrName>
                                        </p:attrNameLst>
                                      </p:cBhvr>
                                      <p:tavLst>
                                        <p:tav tm="0">
                                          <p:val>
                                            <p:fltVal val="0"/>
                                          </p:val>
                                        </p:tav>
                                        <p:tav tm="100000">
                                          <p:val>
                                            <p:strVal val="#ppt_h"/>
                                          </p:val>
                                        </p:tav>
                                      </p:tavLst>
                                    </p:anim>
                                    <p:animEffect transition="in" filter="fade">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ppt_w</p:attrName>
                                        </p:attrNameLst>
                                      </p:cBhvr>
                                      <p:tavLst>
                                        <p:tav tm="0">
                                          <p:val>
                                            <p:fltVal val="0"/>
                                          </p:val>
                                        </p:tav>
                                        <p:tav tm="100000">
                                          <p:val>
                                            <p:strVal val="#ppt_w"/>
                                          </p:val>
                                        </p:tav>
                                      </p:tavLst>
                                    </p:anim>
                                    <p:anim calcmode="lin" valueType="num">
                                      <p:cBhvr>
                                        <p:cTn id="63" dur="500" fill="hold"/>
                                        <p:tgtEl>
                                          <p:spTgt spid="24"/>
                                        </p:tgtEl>
                                        <p:attrNameLst>
                                          <p:attrName>ppt_h</p:attrName>
                                        </p:attrNameLst>
                                      </p:cBhvr>
                                      <p:tavLst>
                                        <p:tav tm="0">
                                          <p:val>
                                            <p:fltVal val="0"/>
                                          </p:val>
                                        </p:tav>
                                        <p:tav tm="100000">
                                          <p:val>
                                            <p:strVal val="#ppt_h"/>
                                          </p:val>
                                        </p:tav>
                                      </p:tavLst>
                                    </p:anim>
                                    <p:animEffect transition="in" filter="fade">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Effect transition="in" filter="fade">
                                      <p:cBhvr>
                                        <p:cTn id="71" dur="500"/>
                                        <p:tgtEl>
                                          <p:spTgt spid="15"/>
                                        </p:tgtEl>
                                      </p:cBhvr>
                                    </p:animEffect>
                                  </p:childTnLst>
                                </p:cTn>
                              </p:par>
                            </p:childTnLst>
                          </p:cTn>
                        </p:par>
                        <p:par>
                          <p:cTn id="72" fill="hold">
                            <p:stCondLst>
                              <p:cond delay="500"/>
                            </p:stCondLst>
                            <p:childTnLst>
                              <p:par>
                                <p:cTn id="73" presetID="53" presetClass="entr" presetSubtype="16" fill="hold" grpId="0" nodeType="after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p:cTn id="75" dur="500" fill="hold"/>
                                        <p:tgtEl>
                                          <p:spTgt spid="8"/>
                                        </p:tgtEl>
                                        <p:attrNameLst>
                                          <p:attrName>ppt_w</p:attrName>
                                        </p:attrNameLst>
                                      </p:cBhvr>
                                      <p:tavLst>
                                        <p:tav tm="0">
                                          <p:val>
                                            <p:fltVal val="0"/>
                                          </p:val>
                                        </p:tav>
                                        <p:tav tm="100000">
                                          <p:val>
                                            <p:strVal val="#ppt_w"/>
                                          </p:val>
                                        </p:tav>
                                      </p:tavLst>
                                    </p:anim>
                                    <p:anim calcmode="lin" valueType="num">
                                      <p:cBhvr>
                                        <p:cTn id="76" dur="500" fill="hold"/>
                                        <p:tgtEl>
                                          <p:spTgt spid="8"/>
                                        </p:tgtEl>
                                        <p:attrNameLst>
                                          <p:attrName>ppt_h</p:attrName>
                                        </p:attrNameLst>
                                      </p:cBhvr>
                                      <p:tavLst>
                                        <p:tav tm="0">
                                          <p:val>
                                            <p:fltVal val="0"/>
                                          </p:val>
                                        </p:tav>
                                        <p:tav tm="100000">
                                          <p:val>
                                            <p:strVal val="#ppt_h"/>
                                          </p:val>
                                        </p:tav>
                                      </p:tavLst>
                                    </p:anim>
                                    <p:animEffect transition="in" filter="fade">
                                      <p:cBhvr>
                                        <p:cTn id="77" dur="500"/>
                                        <p:tgtEl>
                                          <p:spTgt spid="8"/>
                                        </p:tgtEl>
                                      </p:cBhvr>
                                    </p:animEffect>
                                  </p:childTnLst>
                                </p:cTn>
                              </p:par>
                            </p:childTnLst>
                          </p:cTn>
                        </p:par>
                        <p:par>
                          <p:cTn id="78" fill="hold">
                            <p:stCondLst>
                              <p:cond delay="1000"/>
                            </p:stCondLst>
                            <p:childTnLst>
                              <p:par>
                                <p:cTn id="79" presetID="53" presetClass="entr" presetSubtype="16"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p:cTn id="81" dur="500" fill="hold"/>
                                        <p:tgtEl>
                                          <p:spTgt spid="38"/>
                                        </p:tgtEl>
                                        <p:attrNameLst>
                                          <p:attrName>ppt_w</p:attrName>
                                        </p:attrNameLst>
                                      </p:cBhvr>
                                      <p:tavLst>
                                        <p:tav tm="0">
                                          <p:val>
                                            <p:fltVal val="0"/>
                                          </p:val>
                                        </p:tav>
                                        <p:tav tm="100000">
                                          <p:val>
                                            <p:strVal val="#ppt_w"/>
                                          </p:val>
                                        </p:tav>
                                      </p:tavLst>
                                    </p:anim>
                                    <p:anim calcmode="lin" valueType="num">
                                      <p:cBhvr>
                                        <p:cTn id="82" dur="500" fill="hold"/>
                                        <p:tgtEl>
                                          <p:spTgt spid="38"/>
                                        </p:tgtEl>
                                        <p:attrNameLst>
                                          <p:attrName>ppt_h</p:attrName>
                                        </p:attrNameLst>
                                      </p:cBhvr>
                                      <p:tavLst>
                                        <p:tav tm="0">
                                          <p:val>
                                            <p:fltVal val="0"/>
                                          </p:val>
                                        </p:tav>
                                        <p:tav tm="100000">
                                          <p:val>
                                            <p:strVal val="#ppt_h"/>
                                          </p:val>
                                        </p:tav>
                                      </p:tavLst>
                                    </p:anim>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 calcmode="lin" valueType="num">
                                      <p:cBhvr>
                                        <p:cTn id="88" dur="500" fill="hold"/>
                                        <p:tgtEl>
                                          <p:spTgt spid="19"/>
                                        </p:tgtEl>
                                        <p:attrNameLst>
                                          <p:attrName>ppt_w</p:attrName>
                                        </p:attrNameLst>
                                      </p:cBhvr>
                                      <p:tavLst>
                                        <p:tav tm="0">
                                          <p:val>
                                            <p:fltVal val="0"/>
                                          </p:val>
                                        </p:tav>
                                        <p:tav tm="100000">
                                          <p:val>
                                            <p:strVal val="#ppt_w"/>
                                          </p:val>
                                        </p:tav>
                                      </p:tavLst>
                                    </p:anim>
                                    <p:anim calcmode="lin" valueType="num">
                                      <p:cBhvr>
                                        <p:cTn id="89" dur="500" fill="hold"/>
                                        <p:tgtEl>
                                          <p:spTgt spid="19"/>
                                        </p:tgtEl>
                                        <p:attrNameLst>
                                          <p:attrName>ppt_h</p:attrName>
                                        </p:attrNameLst>
                                      </p:cBhvr>
                                      <p:tavLst>
                                        <p:tav tm="0">
                                          <p:val>
                                            <p:fltVal val="0"/>
                                          </p:val>
                                        </p:tav>
                                        <p:tav tm="100000">
                                          <p:val>
                                            <p:strVal val="#ppt_h"/>
                                          </p:val>
                                        </p:tav>
                                      </p:tavLst>
                                    </p:anim>
                                    <p:animEffect transition="in" filter="fade">
                                      <p:cBhvr>
                                        <p:cTn id="90" dur="500"/>
                                        <p:tgtEl>
                                          <p:spTgt spid="19"/>
                                        </p:tgtEl>
                                      </p:cBhvr>
                                    </p:animEffect>
                                  </p:childTnLst>
                                </p:cTn>
                              </p:par>
                            </p:childTnLst>
                          </p:cTn>
                        </p:par>
                        <p:par>
                          <p:cTn id="91" fill="hold">
                            <p:stCondLst>
                              <p:cond delay="500"/>
                            </p:stCondLst>
                            <p:childTnLst>
                              <p:par>
                                <p:cTn id="92" presetID="53" presetClass="entr" presetSubtype="16"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cBhvr>
                                        <p:cTn id="94" dur="500" fill="hold"/>
                                        <p:tgtEl>
                                          <p:spTgt spid="42"/>
                                        </p:tgtEl>
                                        <p:attrNameLst>
                                          <p:attrName>ppt_w</p:attrName>
                                        </p:attrNameLst>
                                      </p:cBhvr>
                                      <p:tavLst>
                                        <p:tav tm="0">
                                          <p:val>
                                            <p:fltVal val="0"/>
                                          </p:val>
                                        </p:tav>
                                        <p:tav tm="100000">
                                          <p:val>
                                            <p:strVal val="#ppt_w"/>
                                          </p:val>
                                        </p:tav>
                                      </p:tavLst>
                                    </p:anim>
                                    <p:anim calcmode="lin" valueType="num">
                                      <p:cBhvr>
                                        <p:cTn id="95" dur="500" fill="hold"/>
                                        <p:tgtEl>
                                          <p:spTgt spid="42"/>
                                        </p:tgtEl>
                                        <p:attrNameLst>
                                          <p:attrName>ppt_h</p:attrName>
                                        </p:attrNameLst>
                                      </p:cBhvr>
                                      <p:tavLst>
                                        <p:tav tm="0">
                                          <p:val>
                                            <p:fltVal val="0"/>
                                          </p:val>
                                        </p:tav>
                                        <p:tav tm="100000">
                                          <p:val>
                                            <p:strVal val="#ppt_h"/>
                                          </p:val>
                                        </p:tav>
                                      </p:tavLst>
                                    </p:anim>
                                    <p:animEffect transition="in" filter="fade">
                                      <p:cBhvr>
                                        <p:cTn id="96" dur="500"/>
                                        <p:tgtEl>
                                          <p:spTgt spid="42"/>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nodeType="click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p:cTn id="101" dur="500" fill="hold"/>
                                        <p:tgtEl>
                                          <p:spTgt spid="58"/>
                                        </p:tgtEl>
                                        <p:attrNameLst>
                                          <p:attrName>ppt_w</p:attrName>
                                        </p:attrNameLst>
                                      </p:cBhvr>
                                      <p:tavLst>
                                        <p:tav tm="0">
                                          <p:val>
                                            <p:fltVal val="0"/>
                                          </p:val>
                                        </p:tav>
                                        <p:tav tm="100000">
                                          <p:val>
                                            <p:strVal val="#ppt_w"/>
                                          </p:val>
                                        </p:tav>
                                      </p:tavLst>
                                    </p:anim>
                                    <p:anim calcmode="lin" valueType="num">
                                      <p:cBhvr>
                                        <p:cTn id="102" dur="500" fill="hold"/>
                                        <p:tgtEl>
                                          <p:spTgt spid="58"/>
                                        </p:tgtEl>
                                        <p:attrNameLst>
                                          <p:attrName>ppt_h</p:attrName>
                                        </p:attrNameLst>
                                      </p:cBhvr>
                                      <p:tavLst>
                                        <p:tav tm="0">
                                          <p:val>
                                            <p:fltVal val="0"/>
                                          </p:val>
                                        </p:tav>
                                        <p:tav tm="100000">
                                          <p:val>
                                            <p:strVal val="#ppt_h"/>
                                          </p:val>
                                        </p:tav>
                                      </p:tavLst>
                                    </p:anim>
                                    <p:animEffect transition="in" filter="fade">
                                      <p:cBhvr>
                                        <p:cTn id="103" dur="500"/>
                                        <p:tgtEl>
                                          <p:spTgt spid="58"/>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61"/>
                                        </p:tgtEl>
                                        <p:attrNameLst>
                                          <p:attrName>style.visibility</p:attrName>
                                        </p:attrNameLst>
                                      </p:cBhvr>
                                      <p:to>
                                        <p:strVal val="visible"/>
                                      </p:to>
                                    </p:set>
                                    <p:anim calcmode="lin" valueType="num">
                                      <p:cBhvr>
                                        <p:cTn id="106" dur="500" fill="hold"/>
                                        <p:tgtEl>
                                          <p:spTgt spid="61"/>
                                        </p:tgtEl>
                                        <p:attrNameLst>
                                          <p:attrName>ppt_w</p:attrName>
                                        </p:attrNameLst>
                                      </p:cBhvr>
                                      <p:tavLst>
                                        <p:tav tm="0">
                                          <p:val>
                                            <p:fltVal val="0"/>
                                          </p:val>
                                        </p:tav>
                                        <p:tav tm="100000">
                                          <p:val>
                                            <p:strVal val="#ppt_w"/>
                                          </p:val>
                                        </p:tav>
                                      </p:tavLst>
                                    </p:anim>
                                    <p:anim calcmode="lin" valueType="num">
                                      <p:cBhvr>
                                        <p:cTn id="107" dur="500" fill="hold"/>
                                        <p:tgtEl>
                                          <p:spTgt spid="61"/>
                                        </p:tgtEl>
                                        <p:attrNameLst>
                                          <p:attrName>ppt_h</p:attrName>
                                        </p:attrNameLst>
                                      </p:cBhvr>
                                      <p:tavLst>
                                        <p:tav tm="0">
                                          <p:val>
                                            <p:fltVal val="0"/>
                                          </p:val>
                                        </p:tav>
                                        <p:tav tm="100000">
                                          <p:val>
                                            <p:strVal val="#ppt_h"/>
                                          </p:val>
                                        </p:tav>
                                      </p:tavLst>
                                    </p:anim>
                                    <p:animEffect transition="in" filter="fade">
                                      <p:cBhvr>
                                        <p:cTn id="108" dur="500"/>
                                        <p:tgtEl>
                                          <p:spTgt spid="61"/>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31"/>
                                        </p:tgtEl>
                                        <p:attrNameLst>
                                          <p:attrName>style.visibility</p:attrName>
                                        </p:attrNameLst>
                                      </p:cBhvr>
                                      <p:to>
                                        <p:strVal val="visible"/>
                                      </p:to>
                                    </p:set>
                                    <p:anim calcmode="lin" valueType="num">
                                      <p:cBhvr>
                                        <p:cTn id="113" dur="500" fill="hold"/>
                                        <p:tgtEl>
                                          <p:spTgt spid="31"/>
                                        </p:tgtEl>
                                        <p:attrNameLst>
                                          <p:attrName>ppt_w</p:attrName>
                                        </p:attrNameLst>
                                      </p:cBhvr>
                                      <p:tavLst>
                                        <p:tav tm="0">
                                          <p:val>
                                            <p:fltVal val="0"/>
                                          </p:val>
                                        </p:tav>
                                        <p:tav tm="100000">
                                          <p:val>
                                            <p:strVal val="#ppt_w"/>
                                          </p:val>
                                        </p:tav>
                                      </p:tavLst>
                                    </p:anim>
                                    <p:anim calcmode="lin" valueType="num">
                                      <p:cBhvr>
                                        <p:cTn id="114" dur="500" fill="hold"/>
                                        <p:tgtEl>
                                          <p:spTgt spid="31"/>
                                        </p:tgtEl>
                                        <p:attrNameLst>
                                          <p:attrName>ppt_h</p:attrName>
                                        </p:attrNameLst>
                                      </p:cBhvr>
                                      <p:tavLst>
                                        <p:tav tm="0">
                                          <p:val>
                                            <p:fltVal val="0"/>
                                          </p:val>
                                        </p:tav>
                                        <p:tav tm="100000">
                                          <p:val>
                                            <p:strVal val="#ppt_h"/>
                                          </p:val>
                                        </p:tav>
                                      </p:tavLst>
                                    </p:anim>
                                    <p:animEffect transition="in" filter="fade">
                                      <p:cBhvr>
                                        <p:cTn id="115" dur="500"/>
                                        <p:tgtEl>
                                          <p:spTgt spid="31"/>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 calcmode="lin" valueType="num">
                                      <p:cBhvr>
                                        <p:cTn id="118" dur="500" fill="hold"/>
                                        <p:tgtEl>
                                          <p:spTgt spid="34"/>
                                        </p:tgtEl>
                                        <p:attrNameLst>
                                          <p:attrName>ppt_w</p:attrName>
                                        </p:attrNameLst>
                                      </p:cBhvr>
                                      <p:tavLst>
                                        <p:tav tm="0">
                                          <p:val>
                                            <p:fltVal val="0"/>
                                          </p:val>
                                        </p:tav>
                                        <p:tav tm="100000">
                                          <p:val>
                                            <p:strVal val="#ppt_w"/>
                                          </p:val>
                                        </p:tav>
                                      </p:tavLst>
                                    </p:anim>
                                    <p:anim calcmode="lin" valueType="num">
                                      <p:cBhvr>
                                        <p:cTn id="119" dur="500" fill="hold"/>
                                        <p:tgtEl>
                                          <p:spTgt spid="34"/>
                                        </p:tgtEl>
                                        <p:attrNameLst>
                                          <p:attrName>ppt_h</p:attrName>
                                        </p:attrNameLst>
                                      </p:cBhvr>
                                      <p:tavLst>
                                        <p:tav tm="0">
                                          <p:val>
                                            <p:fltVal val="0"/>
                                          </p:val>
                                        </p:tav>
                                        <p:tav tm="100000">
                                          <p:val>
                                            <p:strVal val="#ppt_h"/>
                                          </p:val>
                                        </p:tav>
                                      </p:tavLst>
                                    </p:anim>
                                    <p:animEffect transition="in" filter="fade">
                                      <p:cBhvr>
                                        <p:cTn id="120" dur="500"/>
                                        <p:tgtEl>
                                          <p:spTgt spid="34"/>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grpId="0" nodeType="clickEffect">
                                  <p:stCondLst>
                                    <p:cond delay="0"/>
                                  </p:stCondLst>
                                  <p:childTnLst>
                                    <p:set>
                                      <p:cBhvr>
                                        <p:cTn id="124" dur="1" fill="hold">
                                          <p:stCondLst>
                                            <p:cond delay="0"/>
                                          </p:stCondLst>
                                        </p:cTn>
                                        <p:tgtEl>
                                          <p:spTgt spid="25"/>
                                        </p:tgtEl>
                                        <p:attrNameLst>
                                          <p:attrName>style.visibility</p:attrName>
                                        </p:attrNameLst>
                                      </p:cBhvr>
                                      <p:to>
                                        <p:strVal val="visible"/>
                                      </p:to>
                                    </p:set>
                                    <p:anim calcmode="lin" valueType="num">
                                      <p:cBhvr>
                                        <p:cTn id="125" dur="500" fill="hold"/>
                                        <p:tgtEl>
                                          <p:spTgt spid="25"/>
                                        </p:tgtEl>
                                        <p:attrNameLst>
                                          <p:attrName>ppt_w</p:attrName>
                                        </p:attrNameLst>
                                      </p:cBhvr>
                                      <p:tavLst>
                                        <p:tav tm="0">
                                          <p:val>
                                            <p:fltVal val="0"/>
                                          </p:val>
                                        </p:tav>
                                        <p:tav tm="100000">
                                          <p:val>
                                            <p:strVal val="#ppt_w"/>
                                          </p:val>
                                        </p:tav>
                                      </p:tavLst>
                                    </p:anim>
                                    <p:anim calcmode="lin" valueType="num">
                                      <p:cBhvr>
                                        <p:cTn id="126" dur="500" fill="hold"/>
                                        <p:tgtEl>
                                          <p:spTgt spid="25"/>
                                        </p:tgtEl>
                                        <p:attrNameLst>
                                          <p:attrName>ppt_h</p:attrName>
                                        </p:attrNameLst>
                                      </p:cBhvr>
                                      <p:tavLst>
                                        <p:tav tm="0">
                                          <p:val>
                                            <p:fltVal val="0"/>
                                          </p:val>
                                        </p:tav>
                                        <p:tav tm="100000">
                                          <p:val>
                                            <p:strVal val="#ppt_h"/>
                                          </p:val>
                                        </p:tav>
                                      </p:tavLst>
                                    </p:anim>
                                    <p:animEffect transition="in" filter="fade">
                                      <p:cBhvr>
                                        <p:cTn id="127" dur="500"/>
                                        <p:tgtEl>
                                          <p:spTgt spid="25"/>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nodeType="click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500"/>
                            </p:stCondLst>
                            <p:childTnLst>
                              <p:par>
                                <p:cTn id="136" presetID="53" presetClass="entr" presetSubtype="16" fill="hold" grpId="0" nodeType="afterEffect">
                                  <p:stCondLst>
                                    <p:cond delay="0"/>
                                  </p:stCondLst>
                                  <p:childTnLst>
                                    <p:set>
                                      <p:cBhvr>
                                        <p:cTn id="137" dur="1" fill="hold">
                                          <p:stCondLst>
                                            <p:cond delay="0"/>
                                          </p:stCondLst>
                                        </p:cTn>
                                        <p:tgtEl>
                                          <p:spTgt spid="29"/>
                                        </p:tgtEl>
                                        <p:attrNameLst>
                                          <p:attrName>style.visibility</p:attrName>
                                        </p:attrNameLst>
                                      </p:cBhvr>
                                      <p:to>
                                        <p:strVal val="visible"/>
                                      </p:to>
                                    </p:set>
                                    <p:anim calcmode="lin" valueType="num">
                                      <p:cBhvr>
                                        <p:cTn id="138" dur="500" fill="hold"/>
                                        <p:tgtEl>
                                          <p:spTgt spid="29"/>
                                        </p:tgtEl>
                                        <p:attrNameLst>
                                          <p:attrName>ppt_w</p:attrName>
                                        </p:attrNameLst>
                                      </p:cBhvr>
                                      <p:tavLst>
                                        <p:tav tm="0">
                                          <p:val>
                                            <p:fltVal val="0"/>
                                          </p:val>
                                        </p:tav>
                                        <p:tav tm="100000">
                                          <p:val>
                                            <p:strVal val="#ppt_w"/>
                                          </p:val>
                                        </p:tav>
                                      </p:tavLst>
                                    </p:anim>
                                    <p:anim calcmode="lin" valueType="num">
                                      <p:cBhvr>
                                        <p:cTn id="139" dur="500" fill="hold"/>
                                        <p:tgtEl>
                                          <p:spTgt spid="29"/>
                                        </p:tgtEl>
                                        <p:attrNameLst>
                                          <p:attrName>ppt_h</p:attrName>
                                        </p:attrNameLst>
                                      </p:cBhvr>
                                      <p:tavLst>
                                        <p:tav tm="0">
                                          <p:val>
                                            <p:fltVal val="0"/>
                                          </p:val>
                                        </p:tav>
                                        <p:tav tm="100000">
                                          <p:val>
                                            <p:strVal val="#ppt_h"/>
                                          </p:val>
                                        </p:tav>
                                      </p:tavLst>
                                    </p:anim>
                                    <p:animEffect transition="in" filter="fade">
                                      <p:cBhvr>
                                        <p:cTn id="140" dur="500"/>
                                        <p:tgtEl>
                                          <p:spTgt spid="29"/>
                                        </p:tgtEl>
                                      </p:cBhvr>
                                    </p:animEffect>
                                  </p:childTnLst>
                                </p:cTn>
                              </p:par>
                            </p:childTnLst>
                          </p:cTn>
                        </p:par>
                      </p:childTnLst>
                    </p:cTn>
                  </p:par>
                  <p:par>
                    <p:cTn id="141" fill="hold">
                      <p:stCondLst>
                        <p:cond delay="indefinite"/>
                      </p:stCondLst>
                      <p:childTnLst>
                        <p:par>
                          <p:cTn id="142" fill="hold">
                            <p:stCondLst>
                              <p:cond delay="0"/>
                            </p:stCondLst>
                            <p:childTnLst>
                              <p:par>
                                <p:cTn id="143" presetID="53" presetClass="entr" presetSubtype="16" fill="hold" grpId="0" nodeType="clickEffect">
                                  <p:stCondLst>
                                    <p:cond delay="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500" fill="hold"/>
                                        <p:tgtEl>
                                          <p:spTgt spid="26"/>
                                        </p:tgtEl>
                                        <p:attrNameLst>
                                          <p:attrName>ppt_w</p:attrName>
                                        </p:attrNameLst>
                                      </p:cBhvr>
                                      <p:tavLst>
                                        <p:tav tm="0">
                                          <p:val>
                                            <p:fltVal val="0"/>
                                          </p:val>
                                        </p:tav>
                                        <p:tav tm="100000">
                                          <p:val>
                                            <p:strVal val="#ppt_w"/>
                                          </p:val>
                                        </p:tav>
                                      </p:tavLst>
                                    </p:anim>
                                    <p:anim calcmode="lin" valueType="num">
                                      <p:cBhvr>
                                        <p:cTn id="146" dur="500" fill="hold"/>
                                        <p:tgtEl>
                                          <p:spTgt spid="26"/>
                                        </p:tgtEl>
                                        <p:attrNameLst>
                                          <p:attrName>ppt_h</p:attrName>
                                        </p:attrNameLst>
                                      </p:cBhvr>
                                      <p:tavLst>
                                        <p:tav tm="0">
                                          <p:val>
                                            <p:fltVal val="0"/>
                                          </p:val>
                                        </p:tav>
                                        <p:tav tm="100000">
                                          <p:val>
                                            <p:strVal val="#ppt_h"/>
                                          </p:val>
                                        </p:tav>
                                      </p:tavLst>
                                    </p:anim>
                                    <p:animEffect transition="in" filter="fade">
                                      <p:cBhvr>
                                        <p:cTn id="147" dur="500"/>
                                        <p:tgtEl>
                                          <p:spTgt spid="26"/>
                                        </p:tgtEl>
                                      </p:cBhvr>
                                    </p:animEffect>
                                  </p:childTnLst>
                                </p:cTn>
                              </p:par>
                            </p:childTnLst>
                          </p:cTn>
                        </p:par>
                      </p:childTnLst>
                    </p:cTn>
                  </p:par>
                  <p:par>
                    <p:cTn id="148" fill="hold">
                      <p:stCondLst>
                        <p:cond delay="indefinite"/>
                      </p:stCondLst>
                      <p:childTnLst>
                        <p:par>
                          <p:cTn id="149" fill="hold">
                            <p:stCondLst>
                              <p:cond delay="0"/>
                            </p:stCondLst>
                            <p:childTnLst>
                              <p:par>
                                <p:cTn id="150" presetID="53" presetClass="entr" presetSubtype="16" fill="hold" nodeType="clickEffect">
                                  <p:stCondLst>
                                    <p:cond delay="0"/>
                                  </p:stCondLst>
                                  <p:childTnLst>
                                    <p:set>
                                      <p:cBhvr>
                                        <p:cTn id="151" dur="1" fill="hold">
                                          <p:stCondLst>
                                            <p:cond delay="0"/>
                                          </p:stCondLst>
                                        </p:cTn>
                                        <p:tgtEl>
                                          <p:spTgt spid="48"/>
                                        </p:tgtEl>
                                        <p:attrNameLst>
                                          <p:attrName>style.visibility</p:attrName>
                                        </p:attrNameLst>
                                      </p:cBhvr>
                                      <p:to>
                                        <p:strVal val="visible"/>
                                      </p:to>
                                    </p:set>
                                    <p:anim calcmode="lin" valueType="num">
                                      <p:cBhvr>
                                        <p:cTn id="152" dur="500" fill="hold"/>
                                        <p:tgtEl>
                                          <p:spTgt spid="48"/>
                                        </p:tgtEl>
                                        <p:attrNameLst>
                                          <p:attrName>ppt_w</p:attrName>
                                        </p:attrNameLst>
                                      </p:cBhvr>
                                      <p:tavLst>
                                        <p:tav tm="0">
                                          <p:val>
                                            <p:fltVal val="0"/>
                                          </p:val>
                                        </p:tav>
                                        <p:tav tm="100000">
                                          <p:val>
                                            <p:strVal val="#ppt_w"/>
                                          </p:val>
                                        </p:tav>
                                      </p:tavLst>
                                    </p:anim>
                                    <p:anim calcmode="lin" valueType="num">
                                      <p:cBhvr>
                                        <p:cTn id="153" dur="500" fill="hold"/>
                                        <p:tgtEl>
                                          <p:spTgt spid="48"/>
                                        </p:tgtEl>
                                        <p:attrNameLst>
                                          <p:attrName>ppt_h</p:attrName>
                                        </p:attrNameLst>
                                      </p:cBhvr>
                                      <p:tavLst>
                                        <p:tav tm="0">
                                          <p:val>
                                            <p:fltVal val="0"/>
                                          </p:val>
                                        </p:tav>
                                        <p:tav tm="100000">
                                          <p:val>
                                            <p:strVal val="#ppt_h"/>
                                          </p:val>
                                        </p:tav>
                                      </p:tavLst>
                                    </p:anim>
                                    <p:animEffect transition="in" filter="fade">
                                      <p:cBhvr>
                                        <p:cTn id="154" dur="500"/>
                                        <p:tgtEl>
                                          <p:spTgt spid="48"/>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51"/>
                                        </p:tgtEl>
                                        <p:attrNameLst>
                                          <p:attrName>style.visibility</p:attrName>
                                        </p:attrNameLst>
                                      </p:cBhvr>
                                      <p:to>
                                        <p:strVal val="visible"/>
                                      </p:to>
                                    </p:set>
                                    <p:anim calcmode="lin" valueType="num">
                                      <p:cBhvr>
                                        <p:cTn id="158" dur="500" fill="hold"/>
                                        <p:tgtEl>
                                          <p:spTgt spid="51"/>
                                        </p:tgtEl>
                                        <p:attrNameLst>
                                          <p:attrName>ppt_w</p:attrName>
                                        </p:attrNameLst>
                                      </p:cBhvr>
                                      <p:tavLst>
                                        <p:tav tm="0">
                                          <p:val>
                                            <p:fltVal val="0"/>
                                          </p:val>
                                        </p:tav>
                                        <p:tav tm="100000">
                                          <p:val>
                                            <p:strVal val="#ppt_w"/>
                                          </p:val>
                                        </p:tav>
                                      </p:tavLst>
                                    </p:anim>
                                    <p:anim calcmode="lin" valueType="num">
                                      <p:cBhvr>
                                        <p:cTn id="159" dur="500" fill="hold"/>
                                        <p:tgtEl>
                                          <p:spTgt spid="51"/>
                                        </p:tgtEl>
                                        <p:attrNameLst>
                                          <p:attrName>ppt_h</p:attrName>
                                        </p:attrNameLst>
                                      </p:cBhvr>
                                      <p:tavLst>
                                        <p:tav tm="0">
                                          <p:val>
                                            <p:fltVal val="0"/>
                                          </p:val>
                                        </p:tav>
                                        <p:tav tm="100000">
                                          <p:val>
                                            <p:strVal val="#ppt_h"/>
                                          </p:val>
                                        </p:tav>
                                      </p:tavLst>
                                    </p:anim>
                                    <p:animEffect transition="in" filter="fade">
                                      <p:cBhvr>
                                        <p:cTn id="160" dur="500"/>
                                        <p:tgtEl>
                                          <p:spTgt spid="51"/>
                                        </p:tgtEl>
                                      </p:cBhvr>
                                    </p:animEffect>
                                  </p:childTnLst>
                                </p:cTn>
                              </p:par>
                            </p:childTnLst>
                          </p:cTn>
                        </p:par>
                      </p:childTnLst>
                    </p:cTn>
                  </p:par>
                  <p:par>
                    <p:cTn id="161" fill="hold">
                      <p:stCondLst>
                        <p:cond delay="indefinite"/>
                      </p:stCondLst>
                      <p:childTnLst>
                        <p:par>
                          <p:cTn id="162" fill="hold">
                            <p:stCondLst>
                              <p:cond delay="0"/>
                            </p:stCondLst>
                            <p:childTnLst>
                              <p:par>
                                <p:cTn id="163" presetID="53" presetClass="entr" presetSubtype="16" fill="hold" nodeType="clickEffect">
                                  <p:stCondLst>
                                    <p:cond delay="0"/>
                                  </p:stCondLst>
                                  <p:childTnLst>
                                    <p:set>
                                      <p:cBhvr>
                                        <p:cTn id="164" dur="1" fill="hold">
                                          <p:stCondLst>
                                            <p:cond delay="0"/>
                                          </p:stCondLst>
                                        </p:cTn>
                                        <p:tgtEl>
                                          <p:spTgt spid="36"/>
                                        </p:tgtEl>
                                        <p:attrNameLst>
                                          <p:attrName>style.visibility</p:attrName>
                                        </p:attrNameLst>
                                      </p:cBhvr>
                                      <p:to>
                                        <p:strVal val="visible"/>
                                      </p:to>
                                    </p:set>
                                    <p:anim calcmode="lin" valueType="num">
                                      <p:cBhvr>
                                        <p:cTn id="165" dur="500" fill="hold"/>
                                        <p:tgtEl>
                                          <p:spTgt spid="36"/>
                                        </p:tgtEl>
                                        <p:attrNameLst>
                                          <p:attrName>ppt_w</p:attrName>
                                        </p:attrNameLst>
                                      </p:cBhvr>
                                      <p:tavLst>
                                        <p:tav tm="0">
                                          <p:val>
                                            <p:fltVal val="0"/>
                                          </p:val>
                                        </p:tav>
                                        <p:tav tm="100000">
                                          <p:val>
                                            <p:strVal val="#ppt_w"/>
                                          </p:val>
                                        </p:tav>
                                      </p:tavLst>
                                    </p:anim>
                                    <p:anim calcmode="lin" valueType="num">
                                      <p:cBhvr>
                                        <p:cTn id="166" dur="500" fill="hold"/>
                                        <p:tgtEl>
                                          <p:spTgt spid="36"/>
                                        </p:tgtEl>
                                        <p:attrNameLst>
                                          <p:attrName>ppt_h</p:attrName>
                                        </p:attrNameLst>
                                      </p:cBhvr>
                                      <p:tavLst>
                                        <p:tav tm="0">
                                          <p:val>
                                            <p:fltVal val="0"/>
                                          </p:val>
                                        </p:tav>
                                        <p:tav tm="100000">
                                          <p:val>
                                            <p:strVal val="#ppt_h"/>
                                          </p:val>
                                        </p:tav>
                                      </p:tavLst>
                                    </p:anim>
                                    <p:animEffect transition="in" filter="fade">
                                      <p:cBhvr>
                                        <p:cTn id="167" dur="500"/>
                                        <p:tgtEl>
                                          <p:spTgt spid="36"/>
                                        </p:tgtEl>
                                      </p:cBhvr>
                                    </p:animEffect>
                                  </p:childTnLst>
                                </p:cTn>
                              </p:par>
                            </p:childTnLst>
                          </p:cTn>
                        </p:par>
                        <p:par>
                          <p:cTn id="168" fill="hold">
                            <p:stCondLst>
                              <p:cond delay="500"/>
                            </p:stCondLst>
                            <p:childTnLst>
                              <p:par>
                                <p:cTn id="169" presetID="53" presetClass="entr" presetSubtype="16" fill="hold" grpId="0" nodeType="afterEffect">
                                  <p:stCondLst>
                                    <p:cond delay="0"/>
                                  </p:stCondLst>
                                  <p:childTnLst>
                                    <p:set>
                                      <p:cBhvr>
                                        <p:cTn id="170" dur="1" fill="hold">
                                          <p:stCondLst>
                                            <p:cond delay="0"/>
                                          </p:stCondLst>
                                        </p:cTn>
                                        <p:tgtEl>
                                          <p:spTgt spid="39"/>
                                        </p:tgtEl>
                                        <p:attrNameLst>
                                          <p:attrName>style.visibility</p:attrName>
                                        </p:attrNameLst>
                                      </p:cBhvr>
                                      <p:to>
                                        <p:strVal val="visible"/>
                                      </p:to>
                                    </p:set>
                                    <p:anim calcmode="lin" valueType="num">
                                      <p:cBhvr>
                                        <p:cTn id="171" dur="500" fill="hold"/>
                                        <p:tgtEl>
                                          <p:spTgt spid="39"/>
                                        </p:tgtEl>
                                        <p:attrNameLst>
                                          <p:attrName>ppt_w</p:attrName>
                                        </p:attrNameLst>
                                      </p:cBhvr>
                                      <p:tavLst>
                                        <p:tav tm="0">
                                          <p:val>
                                            <p:fltVal val="0"/>
                                          </p:val>
                                        </p:tav>
                                        <p:tav tm="100000">
                                          <p:val>
                                            <p:strVal val="#ppt_w"/>
                                          </p:val>
                                        </p:tav>
                                      </p:tavLst>
                                    </p:anim>
                                    <p:anim calcmode="lin" valueType="num">
                                      <p:cBhvr>
                                        <p:cTn id="172" dur="500" fill="hold"/>
                                        <p:tgtEl>
                                          <p:spTgt spid="39"/>
                                        </p:tgtEl>
                                        <p:attrNameLst>
                                          <p:attrName>ppt_h</p:attrName>
                                        </p:attrNameLst>
                                      </p:cBhvr>
                                      <p:tavLst>
                                        <p:tav tm="0">
                                          <p:val>
                                            <p:fltVal val="0"/>
                                          </p:val>
                                        </p:tav>
                                        <p:tav tm="100000">
                                          <p:val>
                                            <p:strVal val="#ppt_h"/>
                                          </p:val>
                                        </p:tav>
                                      </p:tavLst>
                                    </p:anim>
                                    <p:animEffect transition="in" filter="fade">
                                      <p:cBhvr>
                                        <p:cTn id="173" dur="500"/>
                                        <p:tgtEl>
                                          <p:spTgt spid="39"/>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nodeType="clickEffect">
                                  <p:stCondLst>
                                    <p:cond delay="0"/>
                                  </p:stCondLst>
                                  <p:childTnLst>
                                    <p:set>
                                      <p:cBhvr>
                                        <p:cTn id="177" dur="1" fill="hold">
                                          <p:stCondLst>
                                            <p:cond delay="0"/>
                                          </p:stCondLst>
                                        </p:cTn>
                                        <p:tgtEl>
                                          <p:spTgt spid="44"/>
                                        </p:tgtEl>
                                        <p:attrNameLst>
                                          <p:attrName>style.visibility</p:attrName>
                                        </p:attrNameLst>
                                      </p:cBhvr>
                                      <p:to>
                                        <p:strVal val="visible"/>
                                      </p:to>
                                    </p:set>
                                    <p:anim calcmode="lin" valueType="num">
                                      <p:cBhvr>
                                        <p:cTn id="178" dur="500" fill="hold"/>
                                        <p:tgtEl>
                                          <p:spTgt spid="44"/>
                                        </p:tgtEl>
                                        <p:attrNameLst>
                                          <p:attrName>ppt_w</p:attrName>
                                        </p:attrNameLst>
                                      </p:cBhvr>
                                      <p:tavLst>
                                        <p:tav tm="0">
                                          <p:val>
                                            <p:fltVal val="0"/>
                                          </p:val>
                                        </p:tav>
                                        <p:tav tm="100000">
                                          <p:val>
                                            <p:strVal val="#ppt_w"/>
                                          </p:val>
                                        </p:tav>
                                      </p:tavLst>
                                    </p:anim>
                                    <p:anim calcmode="lin" valueType="num">
                                      <p:cBhvr>
                                        <p:cTn id="179" dur="500" fill="hold"/>
                                        <p:tgtEl>
                                          <p:spTgt spid="44"/>
                                        </p:tgtEl>
                                        <p:attrNameLst>
                                          <p:attrName>ppt_h</p:attrName>
                                        </p:attrNameLst>
                                      </p:cBhvr>
                                      <p:tavLst>
                                        <p:tav tm="0">
                                          <p:val>
                                            <p:fltVal val="0"/>
                                          </p:val>
                                        </p:tav>
                                        <p:tav tm="100000">
                                          <p:val>
                                            <p:strVal val="#ppt_h"/>
                                          </p:val>
                                        </p:tav>
                                      </p:tavLst>
                                    </p:anim>
                                    <p:animEffect transition="in" filter="fade">
                                      <p:cBhvr>
                                        <p:cTn id="180" dur="500"/>
                                        <p:tgtEl>
                                          <p:spTgt spid="44"/>
                                        </p:tgtEl>
                                      </p:cBhvr>
                                    </p:animEffect>
                                  </p:childTnLst>
                                </p:cTn>
                              </p:par>
                            </p:childTnLst>
                          </p:cTn>
                        </p:par>
                        <p:par>
                          <p:cTn id="181" fill="hold">
                            <p:stCondLst>
                              <p:cond delay="500"/>
                            </p:stCondLst>
                            <p:childTnLst>
                              <p:par>
                                <p:cTn id="182" presetID="53" presetClass="entr" presetSubtype="16" fill="hold" grpId="0" nodeType="afterEffect">
                                  <p:stCondLst>
                                    <p:cond delay="0"/>
                                  </p:stCondLst>
                                  <p:childTnLst>
                                    <p:set>
                                      <p:cBhvr>
                                        <p:cTn id="183" dur="1" fill="hold">
                                          <p:stCondLst>
                                            <p:cond delay="0"/>
                                          </p:stCondLst>
                                        </p:cTn>
                                        <p:tgtEl>
                                          <p:spTgt spid="30"/>
                                        </p:tgtEl>
                                        <p:attrNameLst>
                                          <p:attrName>style.visibility</p:attrName>
                                        </p:attrNameLst>
                                      </p:cBhvr>
                                      <p:to>
                                        <p:strVal val="visible"/>
                                      </p:to>
                                    </p:set>
                                    <p:anim calcmode="lin" valueType="num">
                                      <p:cBhvr>
                                        <p:cTn id="184" dur="500" fill="hold"/>
                                        <p:tgtEl>
                                          <p:spTgt spid="30"/>
                                        </p:tgtEl>
                                        <p:attrNameLst>
                                          <p:attrName>ppt_w</p:attrName>
                                        </p:attrNameLst>
                                      </p:cBhvr>
                                      <p:tavLst>
                                        <p:tav tm="0">
                                          <p:val>
                                            <p:fltVal val="0"/>
                                          </p:val>
                                        </p:tav>
                                        <p:tav tm="100000">
                                          <p:val>
                                            <p:strVal val="#ppt_w"/>
                                          </p:val>
                                        </p:tav>
                                      </p:tavLst>
                                    </p:anim>
                                    <p:anim calcmode="lin" valueType="num">
                                      <p:cBhvr>
                                        <p:cTn id="185" dur="500" fill="hold"/>
                                        <p:tgtEl>
                                          <p:spTgt spid="30"/>
                                        </p:tgtEl>
                                        <p:attrNameLst>
                                          <p:attrName>ppt_h</p:attrName>
                                        </p:attrNameLst>
                                      </p:cBhvr>
                                      <p:tavLst>
                                        <p:tav tm="0">
                                          <p:val>
                                            <p:fltVal val="0"/>
                                          </p:val>
                                        </p:tav>
                                        <p:tav tm="100000">
                                          <p:val>
                                            <p:strVal val="#ppt_h"/>
                                          </p:val>
                                        </p:tav>
                                      </p:tavLst>
                                    </p:anim>
                                    <p:animEffect transition="in" filter="fade">
                                      <p:cBhvr>
                                        <p:cTn id="186" dur="500"/>
                                        <p:tgtEl>
                                          <p:spTgt spid="30"/>
                                        </p:tgtEl>
                                      </p:cBhvr>
                                    </p:animEffect>
                                  </p:childTnLst>
                                </p:cTn>
                              </p:par>
                            </p:childTnLst>
                          </p:cTn>
                        </p:par>
                        <p:par>
                          <p:cTn id="187" fill="hold">
                            <p:stCondLst>
                              <p:cond delay="1000"/>
                            </p:stCondLst>
                            <p:childTnLst>
                              <p:par>
                                <p:cTn id="188" presetID="53" presetClass="entr" presetSubtype="16" fill="hold" grpId="0" nodeType="afterEffect">
                                  <p:stCondLst>
                                    <p:cond delay="0"/>
                                  </p:stCondLst>
                                  <p:childTnLst>
                                    <p:set>
                                      <p:cBhvr>
                                        <p:cTn id="189" dur="1" fill="hold">
                                          <p:stCondLst>
                                            <p:cond delay="0"/>
                                          </p:stCondLst>
                                        </p:cTn>
                                        <p:tgtEl>
                                          <p:spTgt spid="45"/>
                                        </p:tgtEl>
                                        <p:attrNameLst>
                                          <p:attrName>style.visibility</p:attrName>
                                        </p:attrNameLst>
                                      </p:cBhvr>
                                      <p:to>
                                        <p:strVal val="visible"/>
                                      </p:to>
                                    </p:set>
                                    <p:anim calcmode="lin" valueType="num">
                                      <p:cBhvr>
                                        <p:cTn id="190" dur="500" fill="hold"/>
                                        <p:tgtEl>
                                          <p:spTgt spid="45"/>
                                        </p:tgtEl>
                                        <p:attrNameLst>
                                          <p:attrName>ppt_w</p:attrName>
                                        </p:attrNameLst>
                                      </p:cBhvr>
                                      <p:tavLst>
                                        <p:tav tm="0">
                                          <p:val>
                                            <p:fltVal val="0"/>
                                          </p:val>
                                        </p:tav>
                                        <p:tav tm="100000">
                                          <p:val>
                                            <p:strVal val="#ppt_w"/>
                                          </p:val>
                                        </p:tav>
                                      </p:tavLst>
                                    </p:anim>
                                    <p:anim calcmode="lin" valueType="num">
                                      <p:cBhvr>
                                        <p:cTn id="191" dur="500" fill="hold"/>
                                        <p:tgtEl>
                                          <p:spTgt spid="45"/>
                                        </p:tgtEl>
                                        <p:attrNameLst>
                                          <p:attrName>ppt_h</p:attrName>
                                        </p:attrNameLst>
                                      </p:cBhvr>
                                      <p:tavLst>
                                        <p:tav tm="0">
                                          <p:val>
                                            <p:fltVal val="0"/>
                                          </p:val>
                                        </p:tav>
                                        <p:tav tm="100000">
                                          <p:val>
                                            <p:strVal val="#ppt_h"/>
                                          </p:val>
                                        </p:tav>
                                      </p:tavLst>
                                    </p:anim>
                                    <p:animEffect transition="in" filter="fade">
                                      <p:cBhvr>
                                        <p:cTn id="192" dur="500"/>
                                        <p:tgtEl>
                                          <p:spTgt spid="45"/>
                                        </p:tgtEl>
                                      </p:cBhvr>
                                    </p:animEffect>
                                  </p:childTnLst>
                                </p:cTn>
                              </p:par>
                            </p:childTnLst>
                          </p:cTn>
                        </p:par>
                        <p:par>
                          <p:cTn id="193" fill="hold">
                            <p:stCondLst>
                              <p:cond delay="1500"/>
                            </p:stCondLst>
                            <p:childTnLst>
                              <p:par>
                                <p:cTn id="194" presetID="53" presetClass="entr" presetSubtype="16" fill="hold" grpId="0" nodeType="afterEffect">
                                  <p:stCondLst>
                                    <p:cond delay="0"/>
                                  </p:stCondLst>
                                  <p:childTnLst>
                                    <p:set>
                                      <p:cBhvr>
                                        <p:cTn id="195" dur="1" fill="hold">
                                          <p:stCondLst>
                                            <p:cond delay="0"/>
                                          </p:stCondLst>
                                        </p:cTn>
                                        <p:tgtEl>
                                          <p:spTgt spid="47"/>
                                        </p:tgtEl>
                                        <p:attrNameLst>
                                          <p:attrName>style.visibility</p:attrName>
                                        </p:attrNameLst>
                                      </p:cBhvr>
                                      <p:to>
                                        <p:strVal val="visible"/>
                                      </p:to>
                                    </p:set>
                                    <p:anim calcmode="lin" valueType="num">
                                      <p:cBhvr>
                                        <p:cTn id="196" dur="500" fill="hold"/>
                                        <p:tgtEl>
                                          <p:spTgt spid="47"/>
                                        </p:tgtEl>
                                        <p:attrNameLst>
                                          <p:attrName>ppt_w</p:attrName>
                                        </p:attrNameLst>
                                      </p:cBhvr>
                                      <p:tavLst>
                                        <p:tav tm="0">
                                          <p:val>
                                            <p:fltVal val="0"/>
                                          </p:val>
                                        </p:tav>
                                        <p:tav tm="100000">
                                          <p:val>
                                            <p:strVal val="#ppt_w"/>
                                          </p:val>
                                        </p:tav>
                                      </p:tavLst>
                                    </p:anim>
                                    <p:anim calcmode="lin" valueType="num">
                                      <p:cBhvr>
                                        <p:cTn id="197" dur="500" fill="hold"/>
                                        <p:tgtEl>
                                          <p:spTgt spid="47"/>
                                        </p:tgtEl>
                                        <p:attrNameLst>
                                          <p:attrName>ppt_h</p:attrName>
                                        </p:attrNameLst>
                                      </p:cBhvr>
                                      <p:tavLst>
                                        <p:tav tm="0">
                                          <p:val>
                                            <p:fltVal val="0"/>
                                          </p:val>
                                        </p:tav>
                                        <p:tav tm="100000">
                                          <p:val>
                                            <p:strVal val="#ppt_h"/>
                                          </p:val>
                                        </p:tav>
                                      </p:tavLst>
                                    </p:anim>
                                    <p:animEffect transition="in" filter="fade">
                                      <p:cBhvr>
                                        <p:cTn id="198" dur="500"/>
                                        <p:tgtEl>
                                          <p:spTgt spid="47"/>
                                        </p:tgtEl>
                                      </p:cBhvr>
                                    </p:animEffect>
                                  </p:childTnLst>
                                </p:cTn>
                              </p:par>
                            </p:childTnLst>
                          </p:cTn>
                        </p:par>
                      </p:childTnLst>
                    </p:cTn>
                  </p:par>
                  <p:par>
                    <p:cTn id="199" fill="hold">
                      <p:stCondLst>
                        <p:cond delay="indefinite"/>
                      </p:stCondLst>
                      <p:childTnLst>
                        <p:par>
                          <p:cTn id="200" fill="hold">
                            <p:stCondLst>
                              <p:cond delay="0"/>
                            </p:stCondLst>
                            <p:childTnLst>
                              <p:par>
                                <p:cTn id="201" presetID="53" presetClass="entr" presetSubtype="16" fill="hold" nodeType="clickEffect">
                                  <p:stCondLst>
                                    <p:cond delay="0"/>
                                  </p:stCondLst>
                                  <p:childTnLst>
                                    <p:set>
                                      <p:cBhvr>
                                        <p:cTn id="202" dur="1" fill="hold">
                                          <p:stCondLst>
                                            <p:cond delay="0"/>
                                          </p:stCondLst>
                                        </p:cTn>
                                        <p:tgtEl>
                                          <p:spTgt spid="40"/>
                                        </p:tgtEl>
                                        <p:attrNameLst>
                                          <p:attrName>style.visibility</p:attrName>
                                        </p:attrNameLst>
                                      </p:cBhvr>
                                      <p:to>
                                        <p:strVal val="visible"/>
                                      </p:to>
                                    </p:set>
                                    <p:anim calcmode="lin" valueType="num">
                                      <p:cBhvr>
                                        <p:cTn id="203" dur="500" fill="hold"/>
                                        <p:tgtEl>
                                          <p:spTgt spid="40"/>
                                        </p:tgtEl>
                                        <p:attrNameLst>
                                          <p:attrName>ppt_w</p:attrName>
                                        </p:attrNameLst>
                                      </p:cBhvr>
                                      <p:tavLst>
                                        <p:tav tm="0">
                                          <p:val>
                                            <p:fltVal val="0"/>
                                          </p:val>
                                        </p:tav>
                                        <p:tav tm="100000">
                                          <p:val>
                                            <p:strVal val="#ppt_w"/>
                                          </p:val>
                                        </p:tav>
                                      </p:tavLst>
                                    </p:anim>
                                    <p:anim calcmode="lin" valueType="num">
                                      <p:cBhvr>
                                        <p:cTn id="204" dur="500" fill="hold"/>
                                        <p:tgtEl>
                                          <p:spTgt spid="40"/>
                                        </p:tgtEl>
                                        <p:attrNameLst>
                                          <p:attrName>ppt_h</p:attrName>
                                        </p:attrNameLst>
                                      </p:cBhvr>
                                      <p:tavLst>
                                        <p:tav tm="0">
                                          <p:val>
                                            <p:fltVal val="0"/>
                                          </p:val>
                                        </p:tav>
                                        <p:tav tm="100000">
                                          <p:val>
                                            <p:strVal val="#ppt_h"/>
                                          </p:val>
                                        </p:tav>
                                      </p:tavLst>
                                    </p:anim>
                                    <p:animEffect transition="in" filter="fade">
                                      <p:cBhvr>
                                        <p:cTn id="205" dur="500"/>
                                        <p:tgtEl>
                                          <p:spTgt spid="40"/>
                                        </p:tgtEl>
                                      </p:cBhvr>
                                    </p:animEffect>
                                  </p:childTnLst>
                                </p:cTn>
                              </p:par>
                            </p:childTnLst>
                          </p:cTn>
                        </p:par>
                        <p:par>
                          <p:cTn id="206" fill="hold">
                            <p:stCondLst>
                              <p:cond delay="500"/>
                            </p:stCondLst>
                            <p:childTnLst>
                              <p:par>
                                <p:cTn id="207" presetID="53" presetClass="entr" presetSubtype="16" fill="hold" grpId="0" nodeType="after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p:cTn id="209" dur="500" fill="hold"/>
                                        <p:tgtEl>
                                          <p:spTgt spid="43"/>
                                        </p:tgtEl>
                                        <p:attrNameLst>
                                          <p:attrName>ppt_w</p:attrName>
                                        </p:attrNameLst>
                                      </p:cBhvr>
                                      <p:tavLst>
                                        <p:tav tm="0">
                                          <p:val>
                                            <p:fltVal val="0"/>
                                          </p:val>
                                        </p:tav>
                                        <p:tav tm="100000">
                                          <p:val>
                                            <p:strVal val="#ppt_w"/>
                                          </p:val>
                                        </p:tav>
                                      </p:tavLst>
                                    </p:anim>
                                    <p:anim calcmode="lin" valueType="num">
                                      <p:cBhvr>
                                        <p:cTn id="210" dur="500" fill="hold"/>
                                        <p:tgtEl>
                                          <p:spTgt spid="43"/>
                                        </p:tgtEl>
                                        <p:attrNameLst>
                                          <p:attrName>ppt_h</p:attrName>
                                        </p:attrNameLst>
                                      </p:cBhvr>
                                      <p:tavLst>
                                        <p:tav tm="0">
                                          <p:val>
                                            <p:fltVal val="0"/>
                                          </p:val>
                                        </p:tav>
                                        <p:tav tm="100000">
                                          <p:val>
                                            <p:strVal val="#ppt_h"/>
                                          </p:val>
                                        </p:tav>
                                      </p:tavLst>
                                    </p:anim>
                                    <p:animEffect transition="in" filter="fade">
                                      <p:cBhvr>
                                        <p:cTn id="2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9" grpId="0" animBg="1"/>
      <p:bldP spid="23" grpId="0"/>
      <p:bldP spid="24" grpId="0"/>
      <p:bldP spid="25" grpId="0" animBg="1"/>
      <p:bldP spid="26" grpId="0" animBg="1"/>
      <p:bldP spid="29" grpId="0"/>
      <p:bldP spid="30" grpId="0" animBg="1"/>
      <p:bldP spid="34" grpId="0"/>
      <p:bldP spid="39" grpId="0"/>
      <p:bldP spid="43" grpId="0"/>
      <p:bldP spid="47" grpId="0"/>
      <p:bldP spid="51" grpId="0"/>
      <p:bldP spid="53" grpId="0"/>
      <p:bldP spid="61" grpId="0"/>
      <p:bldP spid="38" grpId="0"/>
      <p:bldP spid="42" grpId="0"/>
      <p:bldP spid="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5E9D3A5-D197-41D9-97DF-7675D08FF65A}"/>
              </a:ext>
            </a:extLst>
          </p:cNvPr>
          <p:cNvSpPr>
            <a:spLocks noGrp="1"/>
          </p:cNvSpPr>
          <p:nvPr>
            <p:ph type="sldNum" sz="quarter" idx="12"/>
          </p:nvPr>
        </p:nvSpPr>
        <p:spPr/>
        <p:txBody>
          <a:bodyPr/>
          <a:lstStyle/>
          <a:p>
            <a:fld id="{4B2B13E8-E2F1-42A7-A4D7-4750DA1EC715}" type="slidenum">
              <a:rPr lang="en-US" smtClean="0"/>
              <a:pPr/>
              <a:t>35</a:t>
            </a:fld>
            <a:endParaRPr lang="en-US" dirty="0"/>
          </a:p>
        </p:txBody>
      </p:sp>
      <p:grpSp>
        <p:nvGrpSpPr>
          <p:cNvPr id="2" name="Group 1">
            <a:extLst>
              <a:ext uri="{FF2B5EF4-FFF2-40B4-BE49-F238E27FC236}">
                <a16:creationId xmlns:a16="http://schemas.microsoft.com/office/drawing/2014/main" id="{09AA85C5-0103-453A-9A0B-4BF2144B6600}"/>
              </a:ext>
            </a:extLst>
          </p:cNvPr>
          <p:cNvGrpSpPr/>
          <p:nvPr/>
        </p:nvGrpSpPr>
        <p:grpSpPr>
          <a:xfrm>
            <a:off x="438680" y="1030894"/>
            <a:ext cx="6509596" cy="3226600"/>
            <a:chOff x="217359" y="902761"/>
            <a:chExt cx="11774551" cy="5884775"/>
          </a:xfrm>
        </p:grpSpPr>
        <p:pic>
          <p:nvPicPr>
            <p:cNvPr id="9" name="Picture 8" descr="Diagram&#10;&#10;Description automatically generated">
              <a:extLst>
                <a:ext uri="{FF2B5EF4-FFF2-40B4-BE49-F238E27FC236}">
                  <a16:creationId xmlns:a16="http://schemas.microsoft.com/office/drawing/2014/main" id="{1B965DEB-9ABD-4913-B495-3B7BF733B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59" y="4114297"/>
              <a:ext cx="2611074" cy="261107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95A3CF2-4F83-43FB-9544-3BF4763FE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478" y="4508875"/>
              <a:ext cx="4407042" cy="2278661"/>
            </a:xfrm>
            <a:prstGeom prst="rect">
              <a:avLst/>
            </a:prstGeom>
          </p:spPr>
        </p:pic>
        <p:sp>
          <p:nvSpPr>
            <p:cNvPr id="7" name="Rectangle: Rounded Corners 6">
              <a:extLst>
                <a:ext uri="{FF2B5EF4-FFF2-40B4-BE49-F238E27FC236}">
                  <a16:creationId xmlns:a16="http://schemas.microsoft.com/office/drawing/2014/main" id="{A4E526FA-83F8-4B1A-A094-5BFB5CD42ED7}"/>
                </a:ext>
              </a:extLst>
            </p:cNvPr>
            <p:cNvSpPr/>
            <p:nvPr/>
          </p:nvSpPr>
          <p:spPr>
            <a:xfrm>
              <a:off x="512530" y="1510330"/>
              <a:ext cx="1869570" cy="8064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6">
                      <a:lumMod val="75000"/>
                    </a:schemeClr>
                  </a:solidFill>
                </a:rPr>
                <a:t>IEEE 11073-1070x Project Teams</a:t>
              </a:r>
            </a:p>
          </p:txBody>
        </p:sp>
        <p:grpSp>
          <p:nvGrpSpPr>
            <p:cNvPr id="17" name="Group 16">
              <a:extLst>
                <a:ext uri="{FF2B5EF4-FFF2-40B4-BE49-F238E27FC236}">
                  <a16:creationId xmlns:a16="http://schemas.microsoft.com/office/drawing/2014/main" id="{4D13AFC1-878A-4257-9D56-9641D565856E}"/>
                </a:ext>
              </a:extLst>
            </p:cNvPr>
            <p:cNvGrpSpPr/>
            <p:nvPr/>
          </p:nvGrpSpPr>
          <p:grpSpPr>
            <a:xfrm>
              <a:off x="2733212" y="2516622"/>
              <a:ext cx="1630572" cy="1372165"/>
              <a:chOff x="2733212" y="1937771"/>
              <a:chExt cx="1630572" cy="1372165"/>
            </a:xfrm>
          </p:grpSpPr>
          <p:sp>
            <p:nvSpPr>
              <p:cNvPr id="8" name="Rectangle 7">
                <a:extLst>
                  <a:ext uri="{FF2B5EF4-FFF2-40B4-BE49-F238E27FC236}">
                    <a16:creationId xmlns:a16="http://schemas.microsoft.com/office/drawing/2014/main" id="{11756505-11B7-4139-B147-9723FC11AFC3}"/>
                  </a:ext>
                </a:extLst>
              </p:cNvPr>
              <p:cNvSpPr/>
              <p:nvPr/>
            </p:nvSpPr>
            <p:spPr>
              <a:xfrm>
                <a:off x="2733212" y="1937771"/>
                <a:ext cx="1502644" cy="1263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Rectangle: Folded Corner 5">
                <a:extLst>
                  <a:ext uri="{FF2B5EF4-FFF2-40B4-BE49-F238E27FC236}">
                    <a16:creationId xmlns:a16="http://schemas.microsoft.com/office/drawing/2014/main" id="{E98C37A6-D649-45A2-84D1-8AC88415D3DC}"/>
                  </a:ext>
                </a:extLst>
              </p:cNvPr>
              <p:cNvSpPr/>
              <p:nvPr/>
            </p:nvSpPr>
            <p:spPr>
              <a:xfrm>
                <a:off x="2861140" y="2027615"/>
                <a:ext cx="1502644" cy="128232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6">
                        <a:lumMod val="75000"/>
                      </a:schemeClr>
                    </a:solidFill>
                  </a:rPr>
                  <a:t>11073-1070x PKP Standards</a:t>
                </a:r>
              </a:p>
            </p:txBody>
          </p:sp>
        </p:grpSp>
        <p:cxnSp>
          <p:nvCxnSpPr>
            <p:cNvPr id="19" name="Connector: Elbow 18">
              <a:extLst>
                <a:ext uri="{FF2B5EF4-FFF2-40B4-BE49-F238E27FC236}">
                  <a16:creationId xmlns:a16="http://schemas.microsoft.com/office/drawing/2014/main" id="{54E18C90-94AA-4C0E-8204-22F4C6375F32}"/>
                </a:ext>
              </a:extLst>
            </p:cNvPr>
            <p:cNvCxnSpPr>
              <a:stCxn id="7" idx="2"/>
              <a:endCxn id="8" idx="1"/>
            </p:cNvCxnSpPr>
            <p:nvPr/>
          </p:nvCxnSpPr>
          <p:spPr>
            <a:xfrm rot="16200000" flipH="1">
              <a:off x="1674464" y="2089630"/>
              <a:ext cx="831598" cy="1285897"/>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0183C55-A051-4AFE-A09C-89005A44F20C}"/>
                </a:ext>
              </a:extLst>
            </p:cNvPr>
            <p:cNvSpPr txBox="1"/>
            <p:nvPr/>
          </p:nvSpPr>
          <p:spPr>
            <a:xfrm>
              <a:off x="535254" y="2331956"/>
              <a:ext cx="1702226" cy="420999"/>
            </a:xfrm>
            <a:prstGeom prst="rect">
              <a:avLst/>
            </a:prstGeom>
            <a:noFill/>
          </p:spPr>
          <p:txBody>
            <a:bodyPr wrap="square" rtlCol="0">
              <a:spAutoFit/>
            </a:bodyPr>
            <a:lstStyle/>
            <a:p>
              <a:r>
                <a:rPr lang="en-US" sz="900" dirty="0">
                  <a:solidFill>
                    <a:srgbClr val="FF0000"/>
                  </a:solidFill>
                </a:rPr>
                <a:t>Develop</a:t>
              </a:r>
            </a:p>
          </p:txBody>
        </p:sp>
        <p:sp>
          <p:nvSpPr>
            <p:cNvPr id="23" name="Rectangle: Folded Corner 22">
              <a:extLst>
                <a:ext uri="{FF2B5EF4-FFF2-40B4-BE49-F238E27FC236}">
                  <a16:creationId xmlns:a16="http://schemas.microsoft.com/office/drawing/2014/main" id="{A1E7D6C2-9DA5-4B97-BAFF-9D1EC1A4C658}"/>
                </a:ext>
              </a:extLst>
            </p:cNvPr>
            <p:cNvSpPr/>
            <p:nvPr/>
          </p:nvSpPr>
          <p:spPr>
            <a:xfrm>
              <a:off x="5885255" y="2516622"/>
              <a:ext cx="1502644" cy="128232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694DB7"/>
                  </a:solidFill>
                </a:rPr>
                <a:t>IHE SDPi TF Specifications (TF-1 / Appendix B)</a:t>
              </a:r>
            </a:p>
          </p:txBody>
        </p:sp>
        <p:sp>
          <p:nvSpPr>
            <p:cNvPr id="24" name="Rectangle: Rounded Corners 23">
              <a:extLst>
                <a:ext uri="{FF2B5EF4-FFF2-40B4-BE49-F238E27FC236}">
                  <a16:creationId xmlns:a16="http://schemas.microsoft.com/office/drawing/2014/main" id="{5B9B89C0-3640-4342-B04D-B5F0A36A4595}"/>
                </a:ext>
              </a:extLst>
            </p:cNvPr>
            <p:cNvSpPr/>
            <p:nvPr/>
          </p:nvSpPr>
          <p:spPr>
            <a:xfrm>
              <a:off x="5035432" y="1510329"/>
              <a:ext cx="1869570" cy="8064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0070C0"/>
                  </a:solidFill>
                </a:rPr>
                <a:t>Gemini SES+MDI Community</a:t>
              </a:r>
            </a:p>
          </p:txBody>
        </p:sp>
        <p:cxnSp>
          <p:nvCxnSpPr>
            <p:cNvPr id="25" name="Connector: Elbow 24">
              <a:extLst>
                <a:ext uri="{FF2B5EF4-FFF2-40B4-BE49-F238E27FC236}">
                  <a16:creationId xmlns:a16="http://schemas.microsoft.com/office/drawing/2014/main" id="{AF2344DB-14B6-4FA3-8C6B-92ED848DDE37}"/>
                </a:ext>
              </a:extLst>
            </p:cNvPr>
            <p:cNvCxnSpPr>
              <a:cxnSpLocks/>
              <a:endCxn id="23" idx="1"/>
            </p:cNvCxnSpPr>
            <p:nvPr/>
          </p:nvCxnSpPr>
          <p:spPr>
            <a:xfrm rot="16200000" flipH="1">
              <a:off x="5203101" y="2475629"/>
              <a:ext cx="831598" cy="532710"/>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050A77-4040-4FF1-B1C4-33C15EF9C29D}"/>
                </a:ext>
              </a:extLst>
            </p:cNvPr>
            <p:cNvCxnSpPr/>
            <p:nvPr/>
          </p:nvCxnSpPr>
          <p:spPr>
            <a:xfrm>
              <a:off x="4472989" y="3539328"/>
              <a:ext cx="135121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BFDAE8B-F290-49B9-8945-4BCFD45CD6B3}"/>
                </a:ext>
              </a:extLst>
            </p:cNvPr>
            <p:cNvSpPr txBox="1"/>
            <p:nvPr/>
          </p:nvSpPr>
          <p:spPr>
            <a:xfrm>
              <a:off x="4472989" y="3598813"/>
              <a:ext cx="1351214" cy="673599"/>
            </a:xfrm>
            <a:prstGeom prst="rect">
              <a:avLst/>
            </a:prstGeom>
            <a:noFill/>
          </p:spPr>
          <p:txBody>
            <a:bodyPr wrap="square" rtlCol="0">
              <a:spAutoFit/>
            </a:bodyPr>
            <a:lstStyle/>
            <a:p>
              <a:pPr algn="ctr"/>
              <a:r>
                <a:rPr lang="en-US" sz="900" dirty="0">
                  <a:solidFill>
                    <a:srgbClr val="FF0000"/>
                  </a:solidFill>
                </a:rPr>
                <a:t>PKP ICS Tables</a:t>
              </a:r>
            </a:p>
          </p:txBody>
        </p:sp>
        <p:sp>
          <p:nvSpPr>
            <p:cNvPr id="30" name="TextBox 29">
              <a:extLst>
                <a:ext uri="{FF2B5EF4-FFF2-40B4-BE49-F238E27FC236}">
                  <a16:creationId xmlns:a16="http://schemas.microsoft.com/office/drawing/2014/main" id="{B7D85C73-9469-4721-B371-F09ECEE007C5}"/>
                </a:ext>
              </a:extLst>
            </p:cNvPr>
            <p:cNvSpPr txBox="1"/>
            <p:nvPr/>
          </p:nvSpPr>
          <p:spPr>
            <a:xfrm>
              <a:off x="4429200" y="2289130"/>
              <a:ext cx="1702226" cy="420999"/>
            </a:xfrm>
            <a:prstGeom prst="rect">
              <a:avLst/>
            </a:prstGeom>
            <a:noFill/>
          </p:spPr>
          <p:txBody>
            <a:bodyPr wrap="square" rtlCol="0">
              <a:spAutoFit/>
            </a:bodyPr>
            <a:lstStyle/>
            <a:p>
              <a:r>
                <a:rPr lang="en-US" sz="900" dirty="0">
                  <a:solidFill>
                    <a:srgbClr val="FF0000"/>
                  </a:solidFill>
                </a:rPr>
                <a:t>Develop</a:t>
              </a:r>
            </a:p>
          </p:txBody>
        </p:sp>
        <p:sp>
          <p:nvSpPr>
            <p:cNvPr id="31" name="Rectangle 30">
              <a:extLst>
                <a:ext uri="{FF2B5EF4-FFF2-40B4-BE49-F238E27FC236}">
                  <a16:creationId xmlns:a16="http://schemas.microsoft.com/office/drawing/2014/main" id="{A4579C85-A206-43FE-81A2-69E2F8885085}"/>
                </a:ext>
              </a:extLst>
            </p:cNvPr>
            <p:cNvSpPr/>
            <p:nvPr/>
          </p:nvSpPr>
          <p:spPr>
            <a:xfrm>
              <a:off x="8757675" y="2473797"/>
              <a:ext cx="2976168" cy="141499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0070C0"/>
                  </a:solidFill>
                </a:rPr>
                <a:t>SES+MDI SDC/SDPi+FHIR </a:t>
              </a:r>
            </a:p>
            <a:p>
              <a:pPr algn="ctr"/>
              <a:r>
                <a:rPr lang="en-US" sz="900" b="1" dirty="0">
                  <a:solidFill>
                    <a:srgbClr val="0070C0"/>
                  </a:solidFill>
                </a:rPr>
                <a:t>Test Plans/Scripts + PAT/CAT + Product CA</a:t>
              </a:r>
            </a:p>
          </p:txBody>
        </p:sp>
        <p:pic>
          <p:nvPicPr>
            <p:cNvPr id="32" name="Picture 31" descr="Diagram&#10;&#10;Description automatically generated">
              <a:extLst>
                <a:ext uri="{FF2B5EF4-FFF2-40B4-BE49-F238E27FC236}">
                  <a16:creationId xmlns:a16="http://schemas.microsoft.com/office/drawing/2014/main" id="{6BE3476C-A0C0-4683-95D1-AFBCEC2B9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9608" y="4114297"/>
              <a:ext cx="3492302" cy="1962963"/>
            </a:xfrm>
            <a:prstGeom prst="rect">
              <a:avLst/>
            </a:prstGeom>
          </p:spPr>
        </p:pic>
        <p:cxnSp>
          <p:nvCxnSpPr>
            <p:cNvPr id="33" name="Connector: Elbow 32">
              <a:extLst>
                <a:ext uri="{FF2B5EF4-FFF2-40B4-BE49-F238E27FC236}">
                  <a16:creationId xmlns:a16="http://schemas.microsoft.com/office/drawing/2014/main" id="{91DA1EAE-61F4-4643-9EB7-88921BB1FADB}"/>
                </a:ext>
              </a:extLst>
            </p:cNvPr>
            <p:cNvCxnSpPr>
              <a:cxnSpLocks/>
              <a:stCxn id="24" idx="3"/>
              <a:endCxn id="31" idx="0"/>
            </p:cNvCxnSpPr>
            <p:nvPr/>
          </p:nvCxnSpPr>
          <p:spPr>
            <a:xfrm>
              <a:off x="6905002" y="1913554"/>
              <a:ext cx="3340757" cy="560243"/>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2BD5027-078D-4F90-886E-2B9F9E811E49}"/>
                </a:ext>
              </a:extLst>
            </p:cNvPr>
            <p:cNvCxnSpPr>
              <a:cxnSpLocks/>
            </p:cNvCxnSpPr>
            <p:nvPr/>
          </p:nvCxnSpPr>
          <p:spPr>
            <a:xfrm>
              <a:off x="7446243" y="3162792"/>
              <a:ext cx="116193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B2CD598-991B-4367-A17D-7BD2A290B30A}"/>
                </a:ext>
              </a:extLst>
            </p:cNvPr>
            <p:cNvSpPr txBox="1"/>
            <p:nvPr/>
          </p:nvSpPr>
          <p:spPr>
            <a:xfrm>
              <a:off x="7382104" y="3227619"/>
              <a:ext cx="1369776" cy="673599"/>
            </a:xfrm>
            <a:prstGeom prst="rect">
              <a:avLst/>
            </a:prstGeom>
            <a:noFill/>
          </p:spPr>
          <p:txBody>
            <a:bodyPr wrap="square" rtlCol="0">
              <a:spAutoFit/>
            </a:bodyPr>
            <a:lstStyle/>
            <a:p>
              <a:pPr algn="ctr"/>
              <a:r>
                <a:rPr lang="en-US" sz="900" dirty="0">
                  <a:solidFill>
                    <a:srgbClr val="FF0000"/>
                  </a:solidFill>
                </a:rPr>
                <a:t>Require-</a:t>
              </a:r>
              <a:r>
                <a:rPr lang="en-US" sz="900" dirty="0" err="1">
                  <a:solidFill>
                    <a:srgbClr val="FF0000"/>
                  </a:solidFill>
                </a:rPr>
                <a:t>ments</a:t>
              </a:r>
              <a:endParaRPr lang="en-US" sz="900" dirty="0">
                <a:solidFill>
                  <a:srgbClr val="FF0000"/>
                </a:solidFill>
              </a:endParaRPr>
            </a:p>
          </p:txBody>
        </p:sp>
        <p:sp>
          <p:nvSpPr>
            <p:cNvPr id="44" name="Rectangle: Folded Corner 43">
              <a:extLst>
                <a:ext uri="{FF2B5EF4-FFF2-40B4-BE49-F238E27FC236}">
                  <a16:creationId xmlns:a16="http://schemas.microsoft.com/office/drawing/2014/main" id="{37907B01-CDA2-4041-83F7-14DFA2B7895B}"/>
                </a:ext>
              </a:extLst>
            </p:cNvPr>
            <p:cNvSpPr/>
            <p:nvPr/>
          </p:nvSpPr>
          <p:spPr>
            <a:xfrm>
              <a:off x="10489266" y="1508160"/>
              <a:ext cx="1502644" cy="657610"/>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29449"/>
                  </a:solidFill>
                </a:rPr>
                <a:t>CA “RR” </a:t>
              </a:r>
            </a:p>
            <a:p>
              <a:pPr algn="ctr"/>
              <a:r>
                <a:rPr lang="en-US" sz="900" b="1" dirty="0">
                  <a:solidFill>
                    <a:srgbClr val="F29449"/>
                  </a:solidFill>
                </a:rPr>
                <a:t>Test Report</a:t>
              </a:r>
            </a:p>
          </p:txBody>
        </p:sp>
        <p:cxnSp>
          <p:nvCxnSpPr>
            <p:cNvPr id="46" name="Connector: Elbow 45">
              <a:extLst>
                <a:ext uri="{FF2B5EF4-FFF2-40B4-BE49-F238E27FC236}">
                  <a16:creationId xmlns:a16="http://schemas.microsoft.com/office/drawing/2014/main" id="{E24D259A-5536-4E6E-AD3A-52B4362696E1}"/>
                </a:ext>
              </a:extLst>
            </p:cNvPr>
            <p:cNvCxnSpPr>
              <a:stCxn id="44" idx="0"/>
              <a:endCxn id="8" idx="0"/>
            </p:cNvCxnSpPr>
            <p:nvPr/>
          </p:nvCxnSpPr>
          <p:spPr>
            <a:xfrm rot="16200000" flipH="1" flipV="1">
              <a:off x="6858330" y="-1865636"/>
              <a:ext cx="1008462" cy="7756054"/>
            </a:xfrm>
            <a:prstGeom prst="bentConnector3">
              <a:avLst>
                <a:gd name="adj1" fmla="val -22668"/>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F1DA8CD-F83D-4224-A28B-861198E01510}"/>
                </a:ext>
              </a:extLst>
            </p:cNvPr>
            <p:cNvCxnSpPr/>
            <p:nvPr/>
          </p:nvCxnSpPr>
          <p:spPr>
            <a:xfrm flipV="1">
              <a:off x="10980294" y="2193675"/>
              <a:ext cx="132287" cy="2495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15D7DC2-A546-4B4A-886F-88D50DDCA7CD}"/>
                </a:ext>
              </a:extLst>
            </p:cNvPr>
            <p:cNvSpPr txBox="1"/>
            <p:nvPr/>
          </p:nvSpPr>
          <p:spPr>
            <a:xfrm>
              <a:off x="2861139" y="902761"/>
              <a:ext cx="7523414" cy="420999"/>
            </a:xfrm>
            <a:prstGeom prst="rect">
              <a:avLst/>
            </a:prstGeom>
            <a:noFill/>
          </p:spPr>
          <p:txBody>
            <a:bodyPr wrap="square" rtlCol="0">
              <a:spAutoFit/>
            </a:bodyPr>
            <a:lstStyle/>
            <a:p>
              <a:pPr algn="ctr"/>
              <a:r>
                <a:rPr lang="en-US" sz="900" dirty="0">
                  <a:solidFill>
                    <a:srgbClr val="FF0000"/>
                  </a:solidFill>
                </a:rPr>
                <a:t>Traceability &amp; Coverage back to 11073-1070x PKP ICS Specifications (via “RI”)</a:t>
              </a:r>
            </a:p>
          </p:txBody>
        </p:sp>
      </p:grpSp>
      <p:sp>
        <p:nvSpPr>
          <p:cNvPr id="52" name="Title 1">
            <a:extLst>
              <a:ext uri="{FF2B5EF4-FFF2-40B4-BE49-F238E27FC236}">
                <a16:creationId xmlns:a16="http://schemas.microsoft.com/office/drawing/2014/main" id="{828CD778-8E56-41FC-BF16-A44DD812C7F6}"/>
              </a:ext>
            </a:extLst>
          </p:cNvPr>
          <p:cNvSpPr>
            <a:spLocks noGrp="1"/>
          </p:cNvSpPr>
          <p:nvPr>
            <p:ph type="title"/>
          </p:nvPr>
        </p:nvSpPr>
        <p:spPr>
          <a:xfrm>
            <a:off x="838200" y="22226"/>
            <a:ext cx="10515600" cy="806450"/>
          </a:xfrm>
        </p:spPr>
        <p:txBody>
          <a:bodyPr/>
          <a:lstStyle/>
          <a:p>
            <a:r>
              <a:rPr lang="en-US" dirty="0">
                <a:solidFill>
                  <a:srgbClr val="0070C0"/>
                </a:solidFill>
              </a:rPr>
              <a:t>Spec-to-Test Strategy – </a:t>
            </a:r>
            <a:r>
              <a:rPr lang="en-US" i="1" dirty="0">
                <a:solidFill>
                  <a:srgbClr val="0070C0"/>
                </a:solidFill>
              </a:rPr>
              <a:t>“RR” Test Reports?</a:t>
            </a:r>
            <a:endParaRPr lang="en-US" dirty="0">
              <a:solidFill>
                <a:srgbClr val="0070C0"/>
              </a:solidFill>
            </a:endParaRPr>
          </a:p>
        </p:txBody>
      </p:sp>
      <p:sp>
        <p:nvSpPr>
          <p:cNvPr id="27" name="Content Placeholder 2">
            <a:extLst>
              <a:ext uri="{FF2B5EF4-FFF2-40B4-BE49-F238E27FC236}">
                <a16:creationId xmlns:a16="http://schemas.microsoft.com/office/drawing/2014/main" id="{043A589D-A82D-4CA3-809A-B6528A794BC2}"/>
              </a:ext>
            </a:extLst>
          </p:cNvPr>
          <p:cNvSpPr txBox="1">
            <a:spLocks/>
          </p:cNvSpPr>
          <p:nvPr/>
        </p:nvSpPr>
        <p:spPr>
          <a:xfrm>
            <a:off x="261284" y="6237777"/>
            <a:ext cx="4939519" cy="524124"/>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rgbClr val="FF0000"/>
                </a:solidFill>
              </a:rPr>
              <a:t>How are CA test reports created today?  Historically?  Separate tool from Gazelle?  Extended Gazelle instance?</a:t>
            </a:r>
          </a:p>
        </p:txBody>
      </p:sp>
      <p:pic>
        <p:nvPicPr>
          <p:cNvPr id="34" name="Picture 33">
            <a:extLst>
              <a:ext uri="{FF2B5EF4-FFF2-40B4-BE49-F238E27FC236}">
                <a16:creationId xmlns:a16="http://schemas.microsoft.com/office/drawing/2014/main" id="{C936D2DA-8D37-4347-B045-CBB9B83D4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9644" y="3991698"/>
            <a:ext cx="5542188" cy="2715158"/>
          </a:xfrm>
          <a:prstGeom prst="rect">
            <a:avLst/>
          </a:prstGeom>
          <a:solidFill>
            <a:schemeClr val="bg1"/>
          </a:solidFill>
        </p:spPr>
      </p:pic>
      <p:sp>
        <p:nvSpPr>
          <p:cNvPr id="3" name="TextBox 2">
            <a:extLst>
              <a:ext uri="{FF2B5EF4-FFF2-40B4-BE49-F238E27FC236}">
                <a16:creationId xmlns:a16="http://schemas.microsoft.com/office/drawing/2014/main" id="{ACE37E90-23AB-4280-BD40-89A53497AE19}"/>
              </a:ext>
            </a:extLst>
          </p:cNvPr>
          <p:cNvSpPr txBox="1"/>
          <p:nvPr/>
        </p:nvSpPr>
        <p:spPr>
          <a:xfrm>
            <a:off x="7994949" y="910557"/>
            <a:ext cx="3409835" cy="923330"/>
          </a:xfrm>
          <a:prstGeom prst="rect">
            <a:avLst/>
          </a:prstGeom>
          <a:noFill/>
        </p:spPr>
        <p:txBody>
          <a:bodyPr wrap="square" rtlCol="0">
            <a:spAutoFit/>
          </a:bodyPr>
          <a:lstStyle/>
          <a:p>
            <a:r>
              <a:rPr lang="en-US" b="1" dirty="0">
                <a:solidFill>
                  <a:srgbClr val="FF0000"/>
                </a:solidFill>
              </a:rPr>
              <a:t>What is the strategy for getting to a “regulatory submission ready” product CA test report? </a:t>
            </a:r>
          </a:p>
        </p:txBody>
      </p:sp>
      <p:cxnSp>
        <p:nvCxnSpPr>
          <p:cNvPr id="35" name="Straight Arrow Connector 34">
            <a:extLst>
              <a:ext uri="{FF2B5EF4-FFF2-40B4-BE49-F238E27FC236}">
                <a16:creationId xmlns:a16="http://schemas.microsoft.com/office/drawing/2014/main" id="{85E179CB-497F-4C46-9FA2-117A3DD48083}"/>
              </a:ext>
            </a:extLst>
          </p:cNvPr>
          <p:cNvCxnSpPr>
            <a:cxnSpLocks/>
          </p:cNvCxnSpPr>
          <p:nvPr/>
        </p:nvCxnSpPr>
        <p:spPr>
          <a:xfrm flipH="1">
            <a:off x="7114435" y="1362831"/>
            <a:ext cx="789010" cy="1106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7F8B1F-B787-4372-93C2-C7DF0978589D}"/>
              </a:ext>
            </a:extLst>
          </p:cNvPr>
          <p:cNvSpPr txBox="1"/>
          <p:nvPr/>
        </p:nvSpPr>
        <p:spPr>
          <a:xfrm>
            <a:off x="8124052" y="2547152"/>
            <a:ext cx="3409835" cy="923330"/>
          </a:xfrm>
          <a:prstGeom prst="rect">
            <a:avLst/>
          </a:prstGeom>
          <a:noFill/>
        </p:spPr>
        <p:txBody>
          <a:bodyPr wrap="square" rtlCol="0">
            <a:spAutoFit/>
          </a:bodyPr>
          <a:lstStyle/>
          <a:p>
            <a:r>
              <a:rPr lang="en-US" b="1" dirty="0">
                <a:solidFill>
                  <a:srgbClr val="0070C0"/>
                </a:solidFill>
              </a:rPr>
              <a:t>Test results currently are persisted in the Gazelle testing / CA database …</a:t>
            </a:r>
          </a:p>
        </p:txBody>
      </p:sp>
      <p:cxnSp>
        <p:nvCxnSpPr>
          <p:cNvPr id="38" name="Straight Arrow Connector 37">
            <a:extLst>
              <a:ext uri="{FF2B5EF4-FFF2-40B4-BE49-F238E27FC236}">
                <a16:creationId xmlns:a16="http://schemas.microsoft.com/office/drawing/2014/main" id="{39CE2C27-AB50-4678-9416-036573FC07A2}"/>
              </a:ext>
            </a:extLst>
          </p:cNvPr>
          <p:cNvCxnSpPr>
            <a:cxnSpLocks/>
          </p:cNvCxnSpPr>
          <p:nvPr/>
        </p:nvCxnSpPr>
        <p:spPr>
          <a:xfrm>
            <a:off x="9598288" y="3541116"/>
            <a:ext cx="326155" cy="450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D658B3A-C64E-4CEB-B9F3-B7A3CE5614A5}"/>
              </a:ext>
            </a:extLst>
          </p:cNvPr>
          <p:cNvSpPr txBox="1"/>
          <p:nvPr/>
        </p:nvSpPr>
        <p:spPr>
          <a:xfrm>
            <a:off x="261284" y="4702343"/>
            <a:ext cx="5721628" cy="646331"/>
          </a:xfrm>
          <a:prstGeom prst="rect">
            <a:avLst/>
          </a:prstGeom>
          <a:noFill/>
        </p:spPr>
        <p:txBody>
          <a:bodyPr wrap="square" rtlCol="0">
            <a:spAutoFit/>
          </a:bodyPr>
          <a:lstStyle/>
          <a:p>
            <a:r>
              <a:rPr lang="en-US" b="1" dirty="0">
                <a:solidFill>
                  <a:srgbClr val="0070C0"/>
                </a:solidFill>
              </a:rPr>
              <a:t>Should SDPi 1.0 test report results be incorporated into the SST database to link with RI-to-Test Case information?</a:t>
            </a:r>
          </a:p>
        </p:txBody>
      </p:sp>
      <p:cxnSp>
        <p:nvCxnSpPr>
          <p:cNvPr id="41" name="Straight Arrow Connector 40">
            <a:extLst>
              <a:ext uri="{FF2B5EF4-FFF2-40B4-BE49-F238E27FC236}">
                <a16:creationId xmlns:a16="http://schemas.microsoft.com/office/drawing/2014/main" id="{D7C27427-6D9E-4628-9F79-D11A189E7E55}"/>
              </a:ext>
            </a:extLst>
          </p:cNvPr>
          <p:cNvCxnSpPr>
            <a:cxnSpLocks/>
          </p:cNvCxnSpPr>
          <p:nvPr/>
        </p:nvCxnSpPr>
        <p:spPr>
          <a:xfrm>
            <a:off x="5841676" y="5183541"/>
            <a:ext cx="1106600" cy="417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DB3B8A6-E13D-45B1-A908-2B08E9B365A5}"/>
              </a:ext>
            </a:extLst>
          </p:cNvPr>
          <p:cNvSpPr txBox="1"/>
          <p:nvPr/>
        </p:nvSpPr>
        <p:spPr>
          <a:xfrm>
            <a:off x="261284" y="5475145"/>
            <a:ext cx="6500006" cy="646331"/>
          </a:xfrm>
          <a:prstGeom prst="rect">
            <a:avLst/>
          </a:prstGeom>
          <a:noFill/>
        </p:spPr>
        <p:txBody>
          <a:bodyPr wrap="square" rtlCol="0">
            <a:spAutoFit/>
          </a:bodyPr>
          <a:lstStyle/>
          <a:p>
            <a:r>
              <a:rPr lang="en-US" b="1" dirty="0">
                <a:solidFill>
                  <a:srgbClr val="0070C0"/>
                </a:solidFill>
              </a:rPr>
              <a:t>Should a separate test results database be created? + A tool that can combine the multi-database content to create a RR CA report?</a:t>
            </a:r>
          </a:p>
        </p:txBody>
      </p:sp>
      <p:cxnSp>
        <p:nvCxnSpPr>
          <p:cNvPr id="47" name="Straight Arrow Connector 46">
            <a:extLst>
              <a:ext uri="{FF2B5EF4-FFF2-40B4-BE49-F238E27FC236}">
                <a16:creationId xmlns:a16="http://schemas.microsoft.com/office/drawing/2014/main" id="{31E9C2FE-33D0-4A68-B732-F388E67BC7C1}"/>
              </a:ext>
            </a:extLst>
          </p:cNvPr>
          <p:cNvCxnSpPr>
            <a:cxnSpLocks/>
          </p:cNvCxnSpPr>
          <p:nvPr/>
        </p:nvCxnSpPr>
        <p:spPr>
          <a:xfrm flipH="1" flipV="1">
            <a:off x="8086254" y="5847501"/>
            <a:ext cx="2228411" cy="209671"/>
          </a:xfrm>
          <a:prstGeom prst="straightConnector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12791215-5883-4502-A07E-FBE99935D320}"/>
              </a:ext>
            </a:extLst>
          </p:cNvPr>
          <p:cNvGrpSpPr>
            <a:grpSpLocks noChangeAspect="1"/>
          </p:cNvGrpSpPr>
          <p:nvPr/>
        </p:nvGrpSpPr>
        <p:grpSpPr>
          <a:xfrm>
            <a:off x="2058057" y="996331"/>
            <a:ext cx="4948014" cy="830557"/>
            <a:chOff x="2947048" y="838082"/>
            <a:chExt cx="9103230" cy="1528036"/>
          </a:xfrm>
        </p:grpSpPr>
        <p:sp>
          <p:nvSpPr>
            <p:cNvPr id="50" name="Rectangle 49">
              <a:extLst>
                <a:ext uri="{FF2B5EF4-FFF2-40B4-BE49-F238E27FC236}">
                  <a16:creationId xmlns:a16="http://schemas.microsoft.com/office/drawing/2014/main" id="{F418466A-F09F-44A5-AF9E-41F7F3BC6F97}"/>
                </a:ext>
              </a:extLst>
            </p:cNvPr>
            <p:cNvSpPr/>
            <p:nvPr/>
          </p:nvSpPr>
          <p:spPr>
            <a:xfrm>
              <a:off x="2947048" y="838082"/>
              <a:ext cx="7385090" cy="5282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70C0"/>
                </a:solidFill>
              </a:endParaRPr>
            </a:p>
          </p:txBody>
        </p:sp>
        <p:sp>
          <p:nvSpPr>
            <p:cNvPr id="51" name="Rectangle 50">
              <a:extLst>
                <a:ext uri="{FF2B5EF4-FFF2-40B4-BE49-F238E27FC236}">
                  <a16:creationId xmlns:a16="http://schemas.microsoft.com/office/drawing/2014/main" id="{2442928B-AB5D-405B-9013-9C67B9D0A24C}"/>
                </a:ext>
              </a:extLst>
            </p:cNvPr>
            <p:cNvSpPr/>
            <p:nvPr/>
          </p:nvSpPr>
          <p:spPr>
            <a:xfrm>
              <a:off x="10332138" y="1375724"/>
              <a:ext cx="1718140" cy="9903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70C0"/>
                </a:solidFill>
              </a:endParaRPr>
            </a:p>
          </p:txBody>
        </p:sp>
      </p:grpSp>
    </p:spTree>
    <p:extLst>
      <p:ext uri="{BB962C8B-B14F-4D97-AF65-F5344CB8AC3E}">
        <p14:creationId xmlns:p14="http://schemas.microsoft.com/office/powerpoint/2010/main" val="217218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p:cTn id="14" dur="500" fill="hold"/>
                                        <p:tgtEl>
                                          <p:spTgt spid="42"/>
                                        </p:tgtEl>
                                        <p:attrNameLst>
                                          <p:attrName>ppt_w</p:attrName>
                                        </p:attrNameLst>
                                      </p:cBhvr>
                                      <p:tavLst>
                                        <p:tav tm="0">
                                          <p:val>
                                            <p:fltVal val="0"/>
                                          </p:val>
                                        </p:tav>
                                        <p:tav tm="100000">
                                          <p:val>
                                            <p:strVal val="#ppt_w"/>
                                          </p:val>
                                        </p:tav>
                                      </p:tavLst>
                                    </p:anim>
                                    <p:anim calcmode="lin" valueType="num">
                                      <p:cBhvr>
                                        <p:cTn id="15" dur="500" fill="hold"/>
                                        <p:tgtEl>
                                          <p:spTgt spid="42"/>
                                        </p:tgtEl>
                                        <p:attrNameLst>
                                          <p:attrName>ppt_h</p:attrName>
                                        </p:attrNameLst>
                                      </p:cBhvr>
                                      <p:tavLst>
                                        <p:tav tm="0">
                                          <p:val>
                                            <p:fltVal val="0"/>
                                          </p:val>
                                        </p:tav>
                                        <p:tav tm="100000">
                                          <p:val>
                                            <p:strVal val="#ppt_h"/>
                                          </p:val>
                                        </p:tav>
                                      </p:tavLst>
                                    </p:anim>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childTnLst>
                          </p:cTn>
                        </p:par>
                        <p:par>
                          <p:cTn id="24" fill="hold">
                            <p:stCondLst>
                              <p:cond delay="50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Effect transition="in" filter="fade">
                                      <p:cBhvr>
                                        <p:cTn id="43" dur="500"/>
                                        <p:tgtEl>
                                          <p:spTgt spid="37"/>
                                        </p:tgtEl>
                                      </p:cBhvr>
                                    </p:animEffect>
                                  </p:childTnLst>
                                </p:cTn>
                              </p:par>
                            </p:childTnLst>
                          </p:cTn>
                        </p:par>
                        <p:par>
                          <p:cTn id="44" fill="hold">
                            <p:stCondLst>
                              <p:cond delay="500"/>
                            </p:stCondLst>
                            <p:childTnLst>
                              <p:par>
                                <p:cTn id="45" presetID="53" presetClass="entr" presetSubtype="16"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childTnLst>
                          </p:cTn>
                        </p:par>
                        <p:par>
                          <p:cTn id="50" fill="hold">
                            <p:stCondLst>
                              <p:cond delay="1000"/>
                            </p:stCondLst>
                            <p:childTnLst>
                              <p:par>
                                <p:cTn id="51" presetID="53" presetClass="entr" presetSubtype="16" fill="hold" grpId="0" nodeType="afterEffect">
                                  <p:stCondLst>
                                    <p:cond delay="150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500"/>
                            </p:stCondLst>
                            <p:childTnLst>
                              <p:par>
                                <p:cTn id="64" presetID="53" presetClass="entr" presetSubtype="16" fill="hold" nodeType="after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p:cTn id="73" dur="500" fill="hold"/>
                                        <p:tgtEl>
                                          <p:spTgt spid="45"/>
                                        </p:tgtEl>
                                        <p:attrNameLst>
                                          <p:attrName>ppt_w</p:attrName>
                                        </p:attrNameLst>
                                      </p:cBhvr>
                                      <p:tavLst>
                                        <p:tav tm="0">
                                          <p:val>
                                            <p:fltVal val="0"/>
                                          </p:val>
                                        </p:tav>
                                        <p:tav tm="100000">
                                          <p:val>
                                            <p:strVal val="#ppt_w"/>
                                          </p:val>
                                        </p:tav>
                                      </p:tavLst>
                                    </p:anim>
                                    <p:anim calcmode="lin" valueType="num">
                                      <p:cBhvr>
                                        <p:cTn id="74" dur="500" fill="hold"/>
                                        <p:tgtEl>
                                          <p:spTgt spid="45"/>
                                        </p:tgtEl>
                                        <p:attrNameLst>
                                          <p:attrName>ppt_h</p:attrName>
                                        </p:attrNameLst>
                                      </p:cBhvr>
                                      <p:tavLst>
                                        <p:tav tm="0">
                                          <p:val>
                                            <p:fltVal val="0"/>
                                          </p:val>
                                        </p:tav>
                                        <p:tav tm="100000">
                                          <p:val>
                                            <p:strVal val="#ppt_h"/>
                                          </p:val>
                                        </p:tav>
                                      </p:tavLst>
                                    </p:anim>
                                    <p:animEffect transition="in" filter="fade">
                                      <p:cBhvr>
                                        <p:cTn id="75" dur="500"/>
                                        <p:tgtEl>
                                          <p:spTgt spid="45"/>
                                        </p:tgtEl>
                                      </p:cBhvr>
                                    </p:animEffect>
                                  </p:childTnLst>
                                </p:cTn>
                              </p:par>
                            </p:childTnLst>
                          </p:cTn>
                        </p:par>
                        <p:par>
                          <p:cTn id="76" fill="hold">
                            <p:stCondLst>
                              <p:cond delay="500"/>
                            </p:stCondLst>
                            <p:childTnLst>
                              <p:par>
                                <p:cTn id="77" presetID="53" presetClass="entr" presetSubtype="16" fill="hold" nodeType="after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p:cTn id="79" dur="500" fill="hold"/>
                                        <p:tgtEl>
                                          <p:spTgt spid="47"/>
                                        </p:tgtEl>
                                        <p:attrNameLst>
                                          <p:attrName>ppt_w</p:attrName>
                                        </p:attrNameLst>
                                      </p:cBhvr>
                                      <p:tavLst>
                                        <p:tav tm="0">
                                          <p:val>
                                            <p:fltVal val="0"/>
                                          </p:val>
                                        </p:tav>
                                        <p:tav tm="100000">
                                          <p:val>
                                            <p:strVal val="#ppt_w"/>
                                          </p:val>
                                        </p:tav>
                                      </p:tavLst>
                                    </p:anim>
                                    <p:anim calcmode="lin" valueType="num">
                                      <p:cBhvr>
                                        <p:cTn id="80" dur="500" fill="hold"/>
                                        <p:tgtEl>
                                          <p:spTgt spid="47"/>
                                        </p:tgtEl>
                                        <p:attrNameLst>
                                          <p:attrName>ppt_h</p:attrName>
                                        </p:attrNameLst>
                                      </p:cBhvr>
                                      <p:tavLst>
                                        <p:tav tm="0">
                                          <p:val>
                                            <p:fltVal val="0"/>
                                          </p:val>
                                        </p:tav>
                                        <p:tav tm="100000">
                                          <p:val>
                                            <p:strVal val="#ppt_h"/>
                                          </p:val>
                                        </p:tav>
                                      </p:tavLst>
                                    </p:anim>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P spid="37" grpId="0"/>
      <p:bldP spid="40"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870F9200-54F4-4456-AE42-57F0547A5FA8}"/>
              </a:ext>
            </a:extLst>
          </p:cNvPr>
          <p:cNvSpPr txBox="1"/>
          <p:nvPr/>
        </p:nvSpPr>
        <p:spPr>
          <a:xfrm>
            <a:off x="8489992" y="3507919"/>
            <a:ext cx="470041" cy="276999"/>
          </a:xfrm>
          <a:prstGeom prst="rect">
            <a:avLst/>
          </a:prstGeom>
          <a:noFill/>
        </p:spPr>
        <p:txBody>
          <a:bodyPr wrap="square" rtlCol="0">
            <a:spAutoFit/>
          </a:bodyPr>
          <a:lstStyle/>
          <a:p>
            <a:pPr algn="ctr"/>
            <a:r>
              <a:rPr lang="en-US" sz="1200" dirty="0"/>
              <a:t>1..*</a:t>
            </a:r>
          </a:p>
        </p:txBody>
      </p:sp>
      <p:sp>
        <p:nvSpPr>
          <p:cNvPr id="2" name="Title 1">
            <a:extLst>
              <a:ext uri="{FF2B5EF4-FFF2-40B4-BE49-F238E27FC236}">
                <a16:creationId xmlns:a16="http://schemas.microsoft.com/office/drawing/2014/main" id="{CBED8B90-E090-4298-9D5C-511841DAF60D}"/>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RI+MC+RR Model </a:t>
            </a:r>
          </a:p>
        </p:txBody>
      </p:sp>
      <p:sp>
        <p:nvSpPr>
          <p:cNvPr id="5" name="Slide Number Placeholder 4">
            <a:extLst>
              <a:ext uri="{FF2B5EF4-FFF2-40B4-BE49-F238E27FC236}">
                <a16:creationId xmlns:a16="http://schemas.microsoft.com/office/drawing/2014/main" id="{65E9D3A5-D197-41D9-97DF-7675D08FF65A}"/>
              </a:ext>
            </a:extLst>
          </p:cNvPr>
          <p:cNvSpPr>
            <a:spLocks noGrp="1"/>
          </p:cNvSpPr>
          <p:nvPr>
            <p:ph type="sldNum" sz="quarter" idx="12"/>
          </p:nvPr>
        </p:nvSpPr>
        <p:spPr/>
        <p:txBody>
          <a:bodyPr/>
          <a:lstStyle/>
          <a:p>
            <a:fld id="{4B2B13E8-E2F1-42A7-A4D7-4750DA1EC715}" type="slidenum">
              <a:rPr lang="en-US" smtClean="0"/>
              <a:pPr/>
              <a:t>36</a:t>
            </a:fld>
            <a:endParaRPr lang="en-US" dirty="0"/>
          </a:p>
        </p:txBody>
      </p:sp>
      <p:sp>
        <p:nvSpPr>
          <p:cNvPr id="8" name="TextBox 7">
            <a:extLst>
              <a:ext uri="{FF2B5EF4-FFF2-40B4-BE49-F238E27FC236}">
                <a16:creationId xmlns:a16="http://schemas.microsoft.com/office/drawing/2014/main" id="{856CEA01-CC7E-41E4-BEA7-DD243A571743}"/>
              </a:ext>
            </a:extLst>
          </p:cNvPr>
          <p:cNvSpPr txBox="1"/>
          <p:nvPr/>
        </p:nvSpPr>
        <p:spPr>
          <a:xfrm>
            <a:off x="2832957" y="1175996"/>
            <a:ext cx="9359043" cy="461665"/>
          </a:xfrm>
          <a:prstGeom prst="rect">
            <a:avLst/>
          </a:prstGeom>
          <a:noFill/>
        </p:spPr>
        <p:txBody>
          <a:bodyPr wrap="square" rtlCol="0">
            <a:spAutoFit/>
          </a:bodyPr>
          <a:lstStyle/>
          <a:p>
            <a:r>
              <a:rPr lang="en-US" sz="2400" b="1" dirty="0">
                <a:solidFill>
                  <a:srgbClr val="0070C0"/>
                </a:solidFill>
              </a:rPr>
              <a:t>“Basic” Requirements Interoperability Model </a:t>
            </a:r>
            <a:r>
              <a:rPr lang="en-US" sz="2400" b="1" i="1" dirty="0">
                <a:solidFill>
                  <a:srgbClr val="0070C0"/>
                </a:solidFill>
              </a:rPr>
              <a:t>for Test Plans/Cases</a:t>
            </a:r>
            <a:r>
              <a:rPr lang="en-US" sz="2400" b="1" dirty="0">
                <a:solidFill>
                  <a:srgbClr val="0070C0"/>
                </a:solidFill>
              </a:rPr>
              <a:t>:</a:t>
            </a:r>
          </a:p>
        </p:txBody>
      </p:sp>
      <p:sp>
        <p:nvSpPr>
          <p:cNvPr id="9" name="TextBox 8">
            <a:extLst>
              <a:ext uri="{FF2B5EF4-FFF2-40B4-BE49-F238E27FC236}">
                <a16:creationId xmlns:a16="http://schemas.microsoft.com/office/drawing/2014/main" id="{CEAA5E03-0694-4A62-A268-8BC6117223CF}"/>
              </a:ext>
            </a:extLst>
          </p:cNvPr>
          <p:cNvSpPr txBox="1"/>
          <p:nvPr/>
        </p:nvSpPr>
        <p:spPr>
          <a:xfrm>
            <a:off x="375859" y="5092497"/>
            <a:ext cx="7434045" cy="1477328"/>
          </a:xfrm>
          <a:prstGeom prst="rect">
            <a:avLst/>
          </a:prstGeom>
          <a:solidFill>
            <a:schemeClr val="bg1"/>
          </a:solidFill>
        </p:spPr>
        <p:txBody>
          <a:bodyPr wrap="square" rtlCol="0">
            <a:spAutoFit/>
          </a:bodyPr>
          <a:lstStyle/>
          <a:p>
            <a:r>
              <a:rPr lang="en-US" b="1" dirty="0">
                <a:solidFill>
                  <a:srgbClr val="0070C0"/>
                </a:solidFill>
              </a:rPr>
              <a:t>Considerations / Homework:  </a:t>
            </a:r>
          </a:p>
          <a:p>
            <a:pPr marL="742950" lvl="1" indent="-285750">
              <a:buFont typeface="Wingdings" panose="05000000000000000000" pitchFamily="2" charset="2"/>
              <a:buChar char="q"/>
            </a:pPr>
            <a:r>
              <a:rPr lang="en-US" dirty="0">
                <a:solidFill>
                  <a:srgbClr val="0070C0"/>
                </a:solidFill>
              </a:rPr>
              <a:t>Test Assertion to Test Scenario key to RI  </a:t>
            </a:r>
          </a:p>
          <a:p>
            <a:pPr marL="742950" lvl="1" indent="-285750">
              <a:buFont typeface="Wingdings" panose="05000000000000000000" pitchFamily="2" charset="2"/>
              <a:buChar char="q"/>
            </a:pPr>
            <a:r>
              <a:rPr lang="en-US" dirty="0">
                <a:solidFill>
                  <a:srgbClr val="0070C0"/>
                </a:solidFill>
              </a:rPr>
              <a:t>Cardinalities?  (Navigation? is it 1:1 or 1..*)</a:t>
            </a:r>
          </a:p>
          <a:p>
            <a:pPr marL="742950" lvl="1" indent="-285750">
              <a:buFont typeface="Wingdings" panose="05000000000000000000" pitchFamily="2" charset="2"/>
              <a:buChar char="q"/>
            </a:pPr>
            <a:r>
              <a:rPr lang="en-US" dirty="0">
                <a:solidFill>
                  <a:srgbClr val="0070C0"/>
                </a:solidFill>
              </a:rPr>
              <a:t>Test Assertions are </a:t>
            </a:r>
            <a:r>
              <a:rPr lang="en-US" i="1" dirty="0">
                <a:solidFill>
                  <a:srgbClr val="FF0000"/>
                </a:solidFill>
              </a:rPr>
              <a:t>external</a:t>
            </a:r>
            <a:r>
              <a:rPr lang="en-US" dirty="0">
                <a:solidFill>
                  <a:srgbClr val="0070C0"/>
                </a:solidFill>
              </a:rPr>
              <a:t> to Word spec. – </a:t>
            </a:r>
            <a:r>
              <a:rPr lang="en-US" i="1" dirty="0">
                <a:solidFill>
                  <a:srgbClr val="FF0000"/>
                </a:solidFill>
              </a:rPr>
              <a:t>SST DB </a:t>
            </a:r>
            <a:r>
              <a:rPr lang="en-US" dirty="0">
                <a:solidFill>
                  <a:srgbClr val="0070C0"/>
                </a:solidFill>
              </a:rPr>
              <a:t>or</a:t>
            </a:r>
            <a:r>
              <a:rPr lang="en-US" i="1" dirty="0">
                <a:solidFill>
                  <a:srgbClr val="FF0000"/>
                </a:solidFill>
              </a:rPr>
              <a:t> Separate File</a:t>
            </a:r>
            <a:r>
              <a:rPr lang="en-US" dirty="0">
                <a:solidFill>
                  <a:srgbClr val="0070C0"/>
                </a:solidFill>
              </a:rPr>
              <a:t>?</a:t>
            </a:r>
          </a:p>
          <a:p>
            <a:pPr marL="742950" lvl="1" indent="-285750">
              <a:buFont typeface="Wingdings" panose="05000000000000000000" pitchFamily="2" charset="2"/>
              <a:buChar char="q"/>
            </a:pPr>
            <a:r>
              <a:rPr lang="en-US" dirty="0">
                <a:solidFill>
                  <a:srgbClr val="0070C0"/>
                </a:solidFill>
              </a:rPr>
              <a:t>…</a:t>
            </a:r>
          </a:p>
        </p:txBody>
      </p:sp>
      <p:sp>
        <p:nvSpPr>
          <p:cNvPr id="11" name="TextBox 10">
            <a:extLst>
              <a:ext uri="{FF2B5EF4-FFF2-40B4-BE49-F238E27FC236}">
                <a16:creationId xmlns:a16="http://schemas.microsoft.com/office/drawing/2014/main" id="{CE204AD6-EBF3-4114-8F14-39E253CA65AF}"/>
              </a:ext>
            </a:extLst>
          </p:cNvPr>
          <p:cNvSpPr txBox="1"/>
          <p:nvPr/>
        </p:nvSpPr>
        <p:spPr>
          <a:xfrm>
            <a:off x="635809" y="2737168"/>
            <a:ext cx="1935386" cy="369332"/>
          </a:xfrm>
          <a:prstGeom prst="rect">
            <a:avLst/>
          </a:prstGeom>
          <a:noFill/>
          <a:ln w="19050">
            <a:solidFill>
              <a:srgbClr val="0070C0"/>
            </a:solidFill>
          </a:ln>
        </p:spPr>
        <p:txBody>
          <a:bodyPr wrap="square" rtlCol="0">
            <a:spAutoFit/>
          </a:bodyPr>
          <a:lstStyle/>
          <a:p>
            <a:pPr algn="ctr"/>
            <a:r>
              <a:rPr lang="en-US" dirty="0"/>
              <a:t>SDPi Requirement</a:t>
            </a:r>
          </a:p>
        </p:txBody>
      </p:sp>
      <p:sp>
        <p:nvSpPr>
          <p:cNvPr id="12" name="TextBox 11">
            <a:extLst>
              <a:ext uri="{FF2B5EF4-FFF2-40B4-BE49-F238E27FC236}">
                <a16:creationId xmlns:a16="http://schemas.microsoft.com/office/drawing/2014/main" id="{EA05D13F-8F1A-49E9-8CB5-AE2F04BD95BA}"/>
              </a:ext>
            </a:extLst>
          </p:cNvPr>
          <p:cNvSpPr txBox="1"/>
          <p:nvPr/>
        </p:nvSpPr>
        <p:spPr>
          <a:xfrm>
            <a:off x="2571194" y="2628440"/>
            <a:ext cx="1345278" cy="369332"/>
          </a:xfrm>
          <a:prstGeom prst="rect">
            <a:avLst/>
          </a:prstGeom>
          <a:noFill/>
        </p:spPr>
        <p:txBody>
          <a:bodyPr wrap="square" rtlCol="0">
            <a:spAutoFit/>
          </a:bodyPr>
          <a:lstStyle/>
          <a:p>
            <a:pPr algn="ctr"/>
            <a:r>
              <a:rPr lang="en-US" dirty="0"/>
              <a:t>link</a:t>
            </a:r>
          </a:p>
        </p:txBody>
      </p:sp>
      <p:sp>
        <p:nvSpPr>
          <p:cNvPr id="38" name="TextBox 37">
            <a:extLst>
              <a:ext uri="{FF2B5EF4-FFF2-40B4-BE49-F238E27FC236}">
                <a16:creationId xmlns:a16="http://schemas.microsoft.com/office/drawing/2014/main" id="{600CF396-FC40-4DBF-9CFD-C3BB3ACA457D}"/>
              </a:ext>
            </a:extLst>
          </p:cNvPr>
          <p:cNvSpPr txBox="1"/>
          <p:nvPr/>
        </p:nvSpPr>
        <p:spPr>
          <a:xfrm>
            <a:off x="3898929" y="2726678"/>
            <a:ext cx="1935386" cy="369332"/>
          </a:xfrm>
          <a:prstGeom prst="rect">
            <a:avLst/>
          </a:prstGeom>
          <a:noFill/>
          <a:ln w="19050">
            <a:solidFill>
              <a:srgbClr val="0070C0"/>
            </a:solidFill>
          </a:ln>
        </p:spPr>
        <p:txBody>
          <a:bodyPr wrap="square" rtlCol="0">
            <a:spAutoFit/>
          </a:bodyPr>
          <a:lstStyle/>
          <a:p>
            <a:pPr algn="ctr"/>
            <a:r>
              <a:rPr lang="en-US" dirty="0"/>
              <a:t>Capability</a:t>
            </a:r>
          </a:p>
        </p:txBody>
      </p:sp>
      <p:cxnSp>
        <p:nvCxnSpPr>
          <p:cNvPr id="39" name="Straight Arrow Connector 38">
            <a:extLst>
              <a:ext uri="{FF2B5EF4-FFF2-40B4-BE49-F238E27FC236}">
                <a16:creationId xmlns:a16="http://schemas.microsoft.com/office/drawing/2014/main" id="{9C76BD85-A956-4309-AA31-D5E1DBDC9785}"/>
              </a:ext>
            </a:extLst>
          </p:cNvPr>
          <p:cNvCxnSpPr>
            <a:cxnSpLocks/>
            <a:stCxn id="38" idx="1"/>
            <a:endCxn id="11" idx="3"/>
          </p:cNvCxnSpPr>
          <p:nvPr/>
        </p:nvCxnSpPr>
        <p:spPr>
          <a:xfrm flipH="1">
            <a:off x="2571195" y="2911344"/>
            <a:ext cx="1327734" cy="1049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83C4106-1FE4-4B73-AFC6-3F8BB6D9A006}"/>
              </a:ext>
            </a:extLst>
          </p:cNvPr>
          <p:cNvSpPr txBox="1"/>
          <p:nvPr/>
        </p:nvSpPr>
        <p:spPr>
          <a:xfrm>
            <a:off x="2499833" y="2901907"/>
            <a:ext cx="470041" cy="276999"/>
          </a:xfrm>
          <a:prstGeom prst="rect">
            <a:avLst/>
          </a:prstGeom>
          <a:noFill/>
        </p:spPr>
        <p:txBody>
          <a:bodyPr wrap="square" rtlCol="0">
            <a:spAutoFit/>
          </a:bodyPr>
          <a:lstStyle/>
          <a:p>
            <a:pPr algn="ctr"/>
            <a:r>
              <a:rPr lang="en-US" sz="1200" dirty="0"/>
              <a:t>0..*</a:t>
            </a:r>
          </a:p>
        </p:txBody>
      </p:sp>
      <p:sp>
        <p:nvSpPr>
          <p:cNvPr id="44" name="TextBox 43">
            <a:extLst>
              <a:ext uri="{FF2B5EF4-FFF2-40B4-BE49-F238E27FC236}">
                <a16:creationId xmlns:a16="http://schemas.microsoft.com/office/drawing/2014/main" id="{A4B9659B-20CA-43A7-8D92-DED1981EED4C}"/>
              </a:ext>
            </a:extLst>
          </p:cNvPr>
          <p:cNvSpPr txBox="1"/>
          <p:nvPr/>
        </p:nvSpPr>
        <p:spPr>
          <a:xfrm>
            <a:off x="3517793" y="2901906"/>
            <a:ext cx="470041" cy="276999"/>
          </a:xfrm>
          <a:prstGeom prst="rect">
            <a:avLst/>
          </a:prstGeom>
          <a:noFill/>
        </p:spPr>
        <p:txBody>
          <a:bodyPr wrap="square" rtlCol="0">
            <a:spAutoFit/>
          </a:bodyPr>
          <a:lstStyle/>
          <a:p>
            <a:pPr algn="ctr"/>
            <a:r>
              <a:rPr lang="en-US" sz="1200" dirty="0"/>
              <a:t>0..*</a:t>
            </a:r>
          </a:p>
        </p:txBody>
      </p:sp>
      <p:sp>
        <p:nvSpPr>
          <p:cNvPr id="34" name="TextBox 33">
            <a:extLst>
              <a:ext uri="{FF2B5EF4-FFF2-40B4-BE49-F238E27FC236}">
                <a16:creationId xmlns:a16="http://schemas.microsoft.com/office/drawing/2014/main" id="{801E9133-2833-4EC7-861F-510DCDDBF4B3}"/>
              </a:ext>
            </a:extLst>
          </p:cNvPr>
          <p:cNvSpPr txBox="1"/>
          <p:nvPr/>
        </p:nvSpPr>
        <p:spPr>
          <a:xfrm>
            <a:off x="6842212" y="2726525"/>
            <a:ext cx="1935386" cy="369332"/>
          </a:xfrm>
          <a:prstGeom prst="rect">
            <a:avLst/>
          </a:prstGeom>
          <a:noFill/>
          <a:ln w="19050">
            <a:solidFill>
              <a:srgbClr val="0070C0"/>
            </a:solidFill>
          </a:ln>
        </p:spPr>
        <p:txBody>
          <a:bodyPr wrap="square" rtlCol="0">
            <a:spAutoFit/>
          </a:bodyPr>
          <a:lstStyle/>
          <a:p>
            <a:pPr algn="ctr"/>
            <a:r>
              <a:rPr lang="en-US" dirty="0"/>
              <a:t>Test Assertion</a:t>
            </a:r>
          </a:p>
        </p:txBody>
      </p:sp>
      <p:sp>
        <p:nvSpPr>
          <p:cNvPr id="35" name="TextBox 34">
            <a:extLst>
              <a:ext uri="{FF2B5EF4-FFF2-40B4-BE49-F238E27FC236}">
                <a16:creationId xmlns:a16="http://schemas.microsoft.com/office/drawing/2014/main" id="{B22619F3-0FD8-4DCC-BEFC-CC317C21F885}"/>
              </a:ext>
            </a:extLst>
          </p:cNvPr>
          <p:cNvSpPr txBox="1"/>
          <p:nvPr/>
        </p:nvSpPr>
        <p:spPr>
          <a:xfrm>
            <a:off x="9760196" y="2737168"/>
            <a:ext cx="1935386" cy="369332"/>
          </a:xfrm>
          <a:prstGeom prst="rect">
            <a:avLst/>
          </a:prstGeom>
          <a:noFill/>
          <a:ln w="19050">
            <a:solidFill>
              <a:srgbClr val="0070C0"/>
            </a:solidFill>
          </a:ln>
        </p:spPr>
        <p:txBody>
          <a:bodyPr wrap="square" rtlCol="0">
            <a:spAutoFit/>
          </a:bodyPr>
          <a:lstStyle/>
          <a:p>
            <a:pPr algn="ctr"/>
            <a:r>
              <a:rPr lang="en-US" dirty="0"/>
              <a:t>Test Plan</a:t>
            </a:r>
          </a:p>
        </p:txBody>
      </p:sp>
      <p:sp>
        <p:nvSpPr>
          <p:cNvPr id="36" name="TextBox 35">
            <a:extLst>
              <a:ext uri="{FF2B5EF4-FFF2-40B4-BE49-F238E27FC236}">
                <a16:creationId xmlns:a16="http://schemas.microsoft.com/office/drawing/2014/main" id="{8E26AA38-327B-48B0-80E3-0FDB024183FC}"/>
              </a:ext>
            </a:extLst>
          </p:cNvPr>
          <p:cNvSpPr txBox="1"/>
          <p:nvPr/>
        </p:nvSpPr>
        <p:spPr>
          <a:xfrm>
            <a:off x="8303569" y="3759968"/>
            <a:ext cx="1935386" cy="369332"/>
          </a:xfrm>
          <a:prstGeom prst="rect">
            <a:avLst/>
          </a:prstGeom>
          <a:noFill/>
          <a:ln w="19050">
            <a:solidFill>
              <a:srgbClr val="0070C0"/>
            </a:solidFill>
          </a:ln>
        </p:spPr>
        <p:txBody>
          <a:bodyPr wrap="square" rtlCol="0">
            <a:spAutoFit/>
          </a:bodyPr>
          <a:lstStyle/>
          <a:p>
            <a:pPr algn="ctr"/>
            <a:r>
              <a:rPr lang="en-US" dirty="0"/>
              <a:t>Test Scenario</a:t>
            </a:r>
          </a:p>
        </p:txBody>
      </p:sp>
      <p:sp>
        <p:nvSpPr>
          <p:cNvPr id="37" name="TextBox 36">
            <a:extLst>
              <a:ext uri="{FF2B5EF4-FFF2-40B4-BE49-F238E27FC236}">
                <a16:creationId xmlns:a16="http://schemas.microsoft.com/office/drawing/2014/main" id="{F6CD03F4-694D-4E51-901B-C78A83189793}"/>
              </a:ext>
            </a:extLst>
          </p:cNvPr>
          <p:cNvSpPr txBox="1"/>
          <p:nvPr/>
        </p:nvSpPr>
        <p:spPr>
          <a:xfrm>
            <a:off x="8303569" y="4489142"/>
            <a:ext cx="1935386" cy="646331"/>
          </a:xfrm>
          <a:prstGeom prst="rect">
            <a:avLst/>
          </a:prstGeom>
          <a:noFill/>
          <a:ln w="19050">
            <a:solidFill>
              <a:srgbClr val="00B050"/>
            </a:solidFill>
          </a:ln>
        </p:spPr>
        <p:txBody>
          <a:bodyPr wrap="square" rtlCol="0">
            <a:spAutoFit/>
          </a:bodyPr>
          <a:lstStyle>
            <a:defPPr>
              <a:defRPr lang="en-US"/>
            </a:defPPr>
            <a:lvl1pPr algn="ctr"/>
          </a:lstStyle>
          <a:p>
            <a:r>
              <a:rPr lang="en-US" dirty="0"/>
              <a:t>Test Scenario Execution Report</a:t>
            </a:r>
          </a:p>
        </p:txBody>
      </p:sp>
      <p:sp>
        <p:nvSpPr>
          <p:cNvPr id="40" name="TextBox 39">
            <a:extLst>
              <a:ext uri="{FF2B5EF4-FFF2-40B4-BE49-F238E27FC236}">
                <a16:creationId xmlns:a16="http://schemas.microsoft.com/office/drawing/2014/main" id="{500A88CB-CA39-4107-9770-838045D4E356}"/>
              </a:ext>
            </a:extLst>
          </p:cNvPr>
          <p:cNvSpPr txBox="1"/>
          <p:nvPr/>
        </p:nvSpPr>
        <p:spPr>
          <a:xfrm>
            <a:off x="9680350" y="5326688"/>
            <a:ext cx="1935386" cy="646331"/>
          </a:xfrm>
          <a:prstGeom prst="rect">
            <a:avLst/>
          </a:prstGeom>
          <a:noFill/>
          <a:ln w="19050">
            <a:solidFill>
              <a:srgbClr val="00B050"/>
            </a:solidFill>
          </a:ln>
        </p:spPr>
        <p:txBody>
          <a:bodyPr wrap="square" rtlCol="0">
            <a:spAutoFit/>
          </a:bodyPr>
          <a:lstStyle>
            <a:defPPr>
              <a:defRPr lang="en-US"/>
            </a:defPPr>
            <a:lvl1pPr algn="ctr"/>
          </a:lstStyle>
          <a:p>
            <a:r>
              <a:rPr lang="en-US" dirty="0"/>
              <a:t>Test Plan Execution Report</a:t>
            </a:r>
          </a:p>
        </p:txBody>
      </p:sp>
      <p:sp>
        <p:nvSpPr>
          <p:cNvPr id="47" name="TextBox 46">
            <a:extLst>
              <a:ext uri="{FF2B5EF4-FFF2-40B4-BE49-F238E27FC236}">
                <a16:creationId xmlns:a16="http://schemas.microsoft.com/office/drawing/2014/main" id="{96A2C8FC-405C-4EC1-A85D-0A27656426CE}"/>
              </a:ext>
            </a:extLst>
          </p:cNvPr>
          <p:cNvSpPr txBox="1"/>
          <p:nvPr/>
        </p:nvSpPr>
        <p:spPr>
          <a:xfrm>
            <a:off x="6443533" y="2904368"/>
            <a:ext cx="470041" cy="276999"/>
          </a:xfrm>
          <a:prstGeom prst="rect">
            <a:avLst/>
          </a:prstGeom>
          <a:noFill/>
        </p:spPr>
        <p:txBody>
          <a:bodyPr wrap="square" rtlCol="0">
            <a:spAutoFit/>
          </a:bodyPr>
          <a:lstStyle/>
          <a:p>
            <a:pPr algn="ctr"/>
            <a:r>
              <a:rPr lang="en-US" sz="1200" dirty="0"/>
              <a:t>0..*</a:t>
            </a:r>
          </a:p>
        </p:txBody>
      </p:sp>
      <p:cxnSp>
        <p:nvCxnSpPr>
          <p:cNvPr id="49" name="Straight Arrow Connector 48">
            <a:extLst>
              <a:ext uri="{FF2B5EF4-FFF2-40B4-BE49-F238E27FC236}">
                <a16:creationId xmlns:a16="http://schemas.microsoft.com/office/drawing/2014/main" id="{9C45B389-C65F-41B7-9AE0-5C0958BD1D54}"/>
              </a:ext>
            </a:extLst>
          </p:cNvPr>
          <p:cNvCxnSpPr>
            <a:cxnSpLocks/>
            <a:stCxn id="34" idx="1"/>
          </p:cNvCxnSpPr>
          <p:nvPr/>
        </p:nvCxnSpPr>
        <p:spPr>
          <a:xfrm flipH="1">
            <a:off x="5834315" y="2911191"/>
            <a:ext cx="1007897" cy="1064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095F06F-24DB-483D-AECC-10DB5309D017}"/>
              </a:ext>
            </a:extLst>
          </p:cNvPr>
          <p:cNvCxnSpPr>
            <a:cxnSpLocks/>
            <a:endCxn id="37" idx="0"/>
          </p:cNvCxnSpPr>
          <p:nvPr/>
        </p:nvCxnSpPr>
        <p:spPr>
          <a:xfrm>
            <a:off x="9271262" y="4129300"/>
            <a:ext cx="0" cy="359842"/>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14A7F98-412A-472D-AE4C-AE93F9490152}"/>
              </a:ext>
            </a:extLst>
          </p:cNvPr>
          <p:cNvCxnSpPr>
            <a:stCxn id="35" idx="2"/>
            <a:endCxn id="36" idx="3"/>
          </p:cNvCxnSpPr>
          <p:nvPr/>
        </p:nvCxnSpPr>
        <p:spPr>
          <a:xfrm rot="5400000">
            <a:off x="10064355" y="3281100"/>
            <a:ext cx="838134" cy="488934"/>
          </a:xfrm>
          <a:prstGeom prst="bentConnector2">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85A544A-9969-49CF-83D8-59FAD32CF72E}"/>
              </a:ext>
            </a:extLst>
          </p:cNvPr>
          <p:cNvCxnSpPr>
            <a:cxnSpLocks/>
          </p:cNvCxnSpPr>
          <p:nvPr/>
        </p:nvCxnSpPr>
        <p:spPr>
          <a:xfrm flipV="1">
            <a:off x="8489992" y="3093760"/>
            <a:ext cx="0" cy="66620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69E4775-E92C-4865-89FD-0F77BB94E1F6}"/>
              </a:ext>
            </a:extLst>
          </p:cNvPr>
          <p:cNvSpPr txBox="1"/>
          <p:nvPr/>
        </p:nvSpPr>
        <p:spPr>
          <a:xfrm>
            <a:off x="8068548" y="3093759"/>
            <a:ext cx="470041" cy="276999"/>
          </a:xfrm>
          <a:prstGeom prst="rect">
            <a:avLst/>
          </a:prstGeom>
          <a:noFill/>
        </p:spPr>
        <p:txBody>
          <a:bodyPr wrap="square" rtlCol="0">
            <a:spAutoFit/>
          </a:bodyPr>
          <a:lstStyle/>
          <a:p>
            <a:pPr algn="ctr"/>
            <a:r>
              <a:rPr lang="en-US" sz="1200" dirty="0"/>
              <a:t>1..*</a:t>
            </a:r>
          </a:p>
        </p:txBody>
      </p:sp>
      <p:sp>
        <p:nvSpPr>
          <p:cNvPr id="63" name="TextBox 62">
            <a:extLst>
              <a:ext uri="{FF2B5EF4-FFF2-40B4-BE49-F238E27FC236}">
                <a16:creationId xmlns:a16="http://schemas.microsoft.com/office/drawing/2014/main" id="{6DF0C27C-C1D0-42B5-A127-B1F032041364}"/>
              </a:ext>
            </a:extLst>
          </p:cNvPr>
          <p:cNvSpPr txBox="1"/>
          <p:nvPr/>
        </p:nvSpPr>
        <p:spPr>
          <a:xfrm>
            <a:off x="10191217" y="3920016"/>
            <a:ext cx="470041" cy="276999"/>
          </a:xfrm>
          <a:prstGeom prst="rect">
            <a:avLst/>
          </a:prstGeom>
          <a:noFill/>
        </p:spPr>
        <p:txBody>
          <a:bodyPr wrap="square" rtlCol="0">
            <a:spAutoFit/>
          </a:bodyPr>
          <a:lstStyle/>
          <a:p>
            <a:pPr algn="ctr"/>
            <a:r>
              <a:rPr lang="en-US" sz="1200" dirty="0"/>
              <a:t>1..*</a:t>
            </a:r>
          </a:p>
        </p:txBody>
      </p:sp>
      <p:sp>
        <p:nvSpPr>
          <p:cNvPr id="76" name="TextBox 75">
            <a:extLst>
              <a:ext uri="{FF2B5EF4-FFF2-40B4-BE49-F238E27FC236}">
                <a16:creationId xmlns:a16="http://schemas.microsoft.com/office/drawing/2014/main" id="{8131707D-DA40-49B6-8CFD-5F136FD8D52E}"/>
              </a:ext>
            </a:extLst>
          </p:cNvPr>
          <p:cNvSpPr txBox="1"/>
          <p:nvPr/>
        </p:nvSpPr>
        <p:spPr>
          <a:xfrm>
            <a:off x="5105837" y="1872702"/>
            <a:ext cx="6865503" cy="369332"/>
          </a:xfrm>
          <a:prstGeom prst="rect">
            <a:avLst/>
          </a:prstGeom>
          <a:noFill/>
        </p:spPr>
        <p:txBody>
          <a:bodyPr wrap="square" rtlCol="0">
            <a:spAutoFit/>
          </a:bodyPr>
          <a:lstStyle/>
          <a:p>
            <a:r>
              <a:rPr lang="en-US" dirty="0">
                <a:solidFill>
                  <a:srgbClr val="0070C0"/>
                </a:solidFill>
              </a:rPr>
              <a:t>Note:  Model for early discussion purposes only (not formal UML!)</a:t>
            </a:r>
          </a:p>
        </p:txBody>
      </p:sp>
      <p:sp>
        <p:nvSpPr>
          <p:cNvPr id="77" name="TextBox 76">
            <a:extLst>
              <a:ext uri="{FF2B5EF4-FFF2-40B4-BE49-F238E27FC236}">
                <a16:creationId xmlns:a16="http://schemas.microsoft.com/office/drawing/2014/main" id="{2A78D4F2-0A17-4351-BC8D-939080689F42}"/>
              </a:ext>
            </a:extLst>
          </p:cNvPr>
          <p:cNvSpPr txBox="1"/>
          <p:nvPr/>
        </p:nvSpPr>
        <p:spPr>
          <a:xfrm>
            <a:off x="4637009" y="3561078"/>
            <a:ext cx="2121809" cy="646331"/>
          </a:xfrm>
          <a:prstGeom prst="rect">
            <a:avLst/>
          </a:prstGeom>
          <a:noFill/>
          <a:ln w="19050">
            <a:solidFill>
              <a:srgbClr val="0070C0"/>
            </a:solidFill>
          </a:ln>
        </p:spPr>
        <p:txBody>
          <a:bodyPr wrap="square" rtlCol="0">
            <a:spAutoFit/>
          </a:bodyPr>
          <a:lstStyle/>
          <a:p>
            <a:pPr algn="ctr"/>
            <a:r>
              <a:rPr lang="en-US" dirty="0"/>
              <a:t>Test Plan-Scenario Context Information</a:t>
            </a:r>
          </a:p>
        </p:txBody>
      </p:sp>
      <p:cxnSp>
        <p:nvCxnSpPr>
          <p:cNvPr id="83" name="Straight Arrow Connector 82">
            <a:extLst>
              <a:ext uri="{FF2B5EF4-FFF2-40B4-BE49-F238E27FC236}">
                <a16:creationId xmlns:a16="http://schemas.microsoft.com/office/drawing/2014/main" id="{F86615FD-4929-4867-B171-9D4054F071AB}"/>
              </a:ext>
            </a:extLst>
          </p:cNvPr>
          <p:cNvCxnSpPr>
            <a:cxnSpLocks/>
          </p:cNvCxnSpPr>
          <p:nvPr/>
        </p:nvCxnSpPr>
        <p:spPr>
          <a:xfrm flipH="1" flipV="1">
            <a:off x="6911715" y="3858206"/>
            <a:ext cx="1272482" cy="109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903534A-6F69-4E5D-97A2-F12E18198A71}"/>
              </a:ext>
            </a:extLst>
          </p:cNvPr>
          <p:cNvCxnSpPr>
            <a:cxnSpLocks/>
          </p:cNvCxnSpPr>
          <p:nvPr/>
        </p:nvCxnSpPr>
        <p:spPr>
          <a:xfrm flipH="1">
            <a:off x="6875410" y="3181367"/>
            <a:ext cx="2977192" cy="4589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A9559913-DD56-408B-B706-F69849D8D6E4}"/>
              </a:ext>
            </a:extLst>
          </p:cNvPr>
          <p:cNvSpPr/>
          <p:nvPr/>
        </p:nvSpPr>
        <p:spPr>
          <a:xfrm>
            <a:off x="8103639" y="3049220"/>
            <a:ext cx="790551" cy="77245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70C0"/>
              </a:solidFill>
            </a:endParaRPr>
          </a:p>
        </p:txBody>
      </p:sp>
      <p:cxnSp>
        <p:nvCxnSpPr>
          <p:cNvPr id="91" name="Straight Arrow Connector 90">
            <a:extLst>
              <a:ext uri="{FF2B5EF4-FFF2-40B4-BE49-F238E27FC236}">
                <a16:creationId xmlns:a16="http://schemas.microsoft.com/office/drawing/2014/main" id="{D2B816C4-A526-492E-A751-DA27173594A3}"/>
              </a:ext>
            </a:extLst>
          </p:cNvPr>
          <p:cNvCxnSpPr>
            <a:cxnSpLocks/>
          </p:cNvCxnSpPr>
          <p:nvPr/>
        </p:nvCxnSpPr>
        <p:spPr>
          <a:xfrm flipV="1">
            <a:off x="3566958" y="3759968"/>
            <a:ext cx="4501590" cy="16530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9176D660-852B-4A04-87F7-909C8894B12C}"/>
              </a:ext>
            </a:extLst>
          </p:cNvPr>
          <p:cNvSpPr/>
          <p:nvPr/>
        </p:nvSpPr>
        <p:spPr>
          <a:xfrm>
            <a:off x="5644009" y="2675990"/>
            <a:ext cx="1345279" cy="54345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70C0"/>
              </a:solidFill>
            </a:endParaRPr>
          </a:p>
        </p:txBody>
      </p:sp>
      <p:cxnSp>
        <p:nvCxnSpPr>
          <p:cNvPr id="42" name="Straight Arrow Connector 41">
            <a:extLst>
              <a:ext uri="{FF2B5EF4-FFF2-40B4-BE49-F238E27FC236}">
                <a16:creationId xmlns:a16="http://schemas.microsoft.com/office/drawing/2014/main" id="{F9356D58-32F3-492E-AAB3-8B3964B060E3}"/>
              </a:ext>
            </a:extLst>
          </p:cNvPr>
          <p:cNvCxnSpPr>
            <a:cxnSpLocks/>
          </p:cNvCxnSpPr>
          <p:nvPr/>
        </p:nvCxnSpPr>
        <p:spPr>
          <a:xfrm flipV="1">
            <a:off x="2499833" y="3219440"/>
            <a:ext cx="3172863" cy="25194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Left Brace 2">
            <a:extLst>
              <a:ext uri="{FF2B5EF4-FFF2-40B4-BE49-F238E27FC236}">
                <a16:creationId xmlns:a16="http://schemas.microsoft.com/office/drawing/2014/main" id="{77A0C73B-8232-45AE-8C14-83E667AAC01C}"/>
              </a:ext>
            </a:extLst>
          </p:cNvPr>
          <p:cNvSpPr/>
          <p:nvPr/>
        </p:nvSpPr>
        <p:spPr>
          <a:xfrm rot="16200000">
            <a:off x="3026374" y="712511"/>
            <a:ext cx="398244" cy="5217642"/>
          </a:xfrm>
          <a:prstGeom prst="leftBrace">
            <a:avLst>
              <a:gd name="adj1" fmla="val 8333"/>
              <a:gd name="adj2" fmla="val 22966"/>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E01B48CC-18D1-4E3D-A7A8-F6A189273163}"/>
              </a:ext>
            </a:extLst>
          </p:cNvPr>
          <p:cNvSpPr txBox="1"/>
          <p:nvPr/>
        </p:nvSpPr>
        <p:spPr>
          <a:xfrm>
            <a:off x="466381" y="3503294"/>
            <a:ext cx="2678274" cy="307777"/>
          </a:xfrm>
          <a:prstGeom prst="rect">
            <a:avLst/>
          </a:prstGeom>
          <a:noFill/>
        </p:spPr>
        <p:txBody>
          <a:bodyPr wrap="square" rtlCol="0">
            <a:spAutoFit/>
          </a:bodyPr>
          <a:lstStyle/>
          <a:p>
            <a:pPr algn="ctr"/>
            <a:r>
              <a:rPr lang="en-US" sz="1400" dirty="0">
                <a:solidFill>
                  <a:srgbClr val="0070C0"/>
                </a:solidFill>
              </a:rPr>
              <a:t>Word-based Specification</a:t>
            </a:r>
          </a:p>
        </p:txBody>
      </p:sp>
      <p:cxnSp>
        <p:nvCxnSpPr>
          <p:cNvPr id="48" name="Straight Arrow Connector 47">
            <a:extLst>
              <a:ext uri="{FF2B5EF4-FFF2-40B4-BE49-F238E27FC236}">
                <a16:creationId xmlns:a16="http://schemas.microsoft.com/office/drawing/2014/main" id="{C351477A-1166-48FA-A8A5-0A810DD32194}"/>
              </a:ext>
            </a:extLst>
          </p:cNvPr>
          <p:cNvCxnSpPr>
            <a:cxnSpLocks/>
          </p:cNvCxnSpPr>
          <p:nvPr/>
        </p:nvCxnSpPr>
        <p:spPr>
          <a:xfrm flipH="1" flipV="1">
            <a:off x="992937" y="3829987"/>
            <a:ext cx="237551" cy="21893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909ECDF-7582-4DAC-96EB-89A9B248E73A}"/>
              </a:ext>
            </a:extLst>
          </p:cNvPr>
          <p:cNvGrpSpPr/>
          <p:nvPr/>
        </p:nvGrpSpPr>
        <p:grpSpPr>
          <a:xfrm>
            <a:off x="539990" y="1032379"/>
            <a:ext cx="1959843" cy="1347285"/>
            <a:chOff x="403957" y="857762"/>
            <a:chExt cx="1959843" cy="1347285"/>
          </a:xfrm>
        </p:grpSpPr>
        <p:sp>
          <p:nvSpPr>
            <p:cNvPr id="41" name="Rectangle 40">
              <a:extLst>
                <a:ext uri="{FF2B5EF4-FFF2-40B4-BE49-F238E27FC236}">
                  <a16:creationId xmlns:a16="http://schemas.microsoft.com/office/drawing/2014/main" id="{7CE954C5-D433-4C90-9E6F-7D598B2EDDF5}"/>
                </a:ext>
              </a:extLst>
            </p:cNvPr>
            <p:cNvSpPr/>
            <p:nvPr/>
          </p:nvSpPr>
          <p:spPr>
            <a:xfrm>
              <a:off x="403957" y="890818"/>
              <a:ext cx="770558" cy="52449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0070C0"/>
                  </a:solidFill>
                </a:rPr>
                <a:t>Basic RI+MC+RR UML Model</a:t>
              </a:r>
            </a:p>
          </p:txBody>
        </p:sp>
        <p:sp>
          <p:nvSpPr>
            <p:cNvPr id="54" name="Rectangle 53">
              <a:extLst>
                <a:ext uri="{FF2B5EF4-FFF2-40B4-BE49-F238E27FC236}">
                  <a16:creationId xmlns:a16="http://schemas.microsoft.com/office/drawing/2014/main" id="{F8B8FEF4-93C8-4449-BE20-AC941485D581}"/>
                </a:ext>
              </a:extLst>
            </p:cNvPr>
            <p:cNvSpPr/>
            <p:nvPr/>
          </p:nvSpPr>
          <p:spPr>
            <a:xfrm>
              <a:off x="1643672" y="857762"/>
              <a:ext cx="720128" cy="64921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FF0000"/>
                  </a:solidFill>
                </a:rPr>
                <a:t>SDPi 1.0</a:t>
              </a:r>
            </a:p>
            <a:p>
              <a:pPr algn="ctr"/>
              <a:r>
                <a:rPr lang="en-US" sz="900" b="1" dirty="0">
                  <a:solidFill>
                    <a:srgbClr val="FF0000"/>
                  </a:solidFill>
                </a:rPr>
                <a:t>Test Plans &amp; Scripts</a:t>
              </a:r>
            </a:p>
          </p:txBody>
        </p:sp>
        <p:sp>
          <p:nvSpPr>
            <p:cNvPr id="55" name="Oval 54">
              <a:extLst>
                <a:ext uri="{FF2B5EF4-FFF2-40B4-BE49-F238E27FC236}">
                  <a16:creationId xmlns:a16="http://schemas.microsoft.com/office/drawing/2014/main" id="{23C212B0-E960-4070-A3F1-5EFCE7B53D95}"/>
                </a:ext>
              </a:extLst>
            </p:cNvPr>
            <p:cNvSpPr/>
            <p:nvPr/>
          </p:nvSpPr>
          <p:spPr>
            <a:xfrm>
              <a:off x="821978" y="1652149"/>
              <a:ext cx="1016715" cy="552898"/>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0070C0"/>
                  </a:solidFill>
                </a:rPr>
                <a:t>SDPi RI+MC+RR Database</a:t>
              </a:r>
            </a:p>
          </p:txBody>
        </p:sp>
        <p:cxnSp>
          <p:nvCxnSpPr>
            <p:cNvPr id="56" name="Straight Arrow Connector 55">
              <a:extLst>
                <a:ext uri="{FF2B5EF4-FFF2-40B4-BE49-F238E27FC236}">
                  <a16:creationId xmlns:a16="http://schemas.microsoft.com/office/drawing/2014/main" id="{3D207AE6-9D80-4898-9C88-14BB305BB137}"/>
                </a:ext>
              </a:extLst>
            </p:cNvPr>
            <p:cNvCxnSpPr>
              <a:cxnSpLocks/>
              <a:stCxn id="41" idx="2"/>
              <a:endCxn id="55" idx="1"/>
            </p:cNvCxnSpPr>
            <p:nvPr/>
          </p:nvCxnSpPr>
          <p:spPr>
            <a:xfrm>
              <a:off x="789236" y="1415310"/>
              <a:ext cx="181636" cy="31780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B31BB02-79CD-465E-8E42-E02DD45C81E6}"/>
                </a:ext>
              </a:extLst>
            </p:cNvPr>
            <p:cNvCxnSpPr>
              <a:cxnSpLocks/>
              <a:stCxn id="54" idx="2"/>
              <a:endCxn id="55" idx="7"/>
            </p:cNvCxnSpPr>
            <p:nvPr/>
          </p:nvCxnSpPr>
          <p:spPr>
            <a:xfrm flipH="1">
              <a:off x="1689799" y="1506981"/>
              <a:ext cx="313937" cy="226138"/>
            </a:xfrm>
            <a:prstGeom prst="straightConnector1">
              <a:avLst/>
            </a:prstGeom>
            <a:ln w="63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8" name="Connector: Elbow 57">
            <a:extLst>
              <a:ext uri="{FF2B5EF4-FFF2-40B4-BE49-F238E27FC236}">
                <a16:creationId xmlns:a16="http://schemas.microsoft.com/office/drawing/2014/main" id="{C6DE7F7B-97A1-432F-B1AF-A827809C81B2}"/>
              </a:ext>
            </a:extLst>
          </p:cNvPr>
          <p:cNvCxnSpPr>
            <a:cxnSpLocks/>
          </p:cNvCxnSpPr>
          <p:nvPr/>
        </p:nvCxnSpPr>
        <p:spPr>
          <a:xfrm flipV="1">
            <a:off x="3866205" y="2726678"/>
            <a:ext cx="1000417" cy="102823"/>
          </a:xfrm>
          <a:prstGeom prst="bentConnector4">
            <a:avLst>
              <a:gd name="adj1" fmla="val -20718"/>
              <a:gd name="adj2" fmla="val 39390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1ED72B-67F0-4088-BB90-1307DE5B6A0C}"/>
              </a:ext>
            </a:extLst>
          </p:cNvPr>
          <p:cNvSpPr txBox="1"/>
          <p:nvPr/>
        </p:nvSpPr>
        <p:spPr>
          <a:xfrm>
            <a:off x="4435248" y="2449526"/>
            <a:ext cx="470041" cy="276999"/>
          </a:xfrm>
          <a:prstGeom prst="rect">
            <a:avLst/>
          </a:prstGeom>
          <a:noFill/>
        </p:spPr>
        <p:txBody>
          <a:bodyPr wrap="square" rtlCol="0">
            <a:spAutoFit/>
          </a:bodyPr>
          <a:lstStyle/>
          <a:p>
            <a:pPr algn="ctr"/>
            <a:r>
              <a:rPr lang="en-US" sz="1200" dirty="0"/>
              <a:t>0..*</a:t>
            </a:r>
          </a:p>
        </p:txBody>
      </p:sp>
      <p:cxnSp>
        <p:nvCxnSpPr>
          <p:cNvPr id="60" name="Connector: Elbow 59">
            <a:extLst>
              <a:ext uri="{FF2B5EF4-FFF2-40B4-BE49-F238E27FC236}">
                <a16:creationId xmlns:a16="http://schemas.microsoft.com/office/drawing/2014/main" id="{149B74EA-997E-4510-A3E1-088F5919DD0B}"/>
              </a:ext>
            </a:extLst>
          </p:cNvPr>
          <p:cNvCxnSpPr>
            <a:cxnSpLocks/>
            <a:endCxn id="11" idx="0"/>
          </p:cNvCxnSpPr>
          <p:nvPr/>
        </p:nvCxnSpPr>
        <p:spPr>
          <a:xfrm flipV="1">
            <a:off x="635807" y="2737168"/>
            <a:ext cx="967695" cy="184666"/>
          </a:xfrm>
          <a:prstGeom prst="bentConnector4">
            <a:avLst>
              <a:gd name="adj1" fmla="val -23188"/>
              <a:gd name="adj2" fmla="val 22379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E8FE596-E793-4F34-A2C4-C3E8B29A7132}"/>
              </a:ext>
            </a:extLst>
          </p:cNvPr>
          <p:cNvSpPr txBox="1"/>
          <p:nvPr/>
        </p:nvSpPr>
        <p:spPr>
          <a:xfrm>
            <a:off x="1183316" y="2495404"/>
            <a:ext cx="470041" cy="276999"/>
          </a:xfrm>
          <a:prstGeom prst="rect">
            <a:avLst/>
          </a:prstGeom>
          <a:noFill/>
        </p:spPr>
        <p:txBody>
          <a:bodyPr wrap="square" rtlCol="0">
            <a:spAutoFit/>
          </a:bodyPr>
          <a:lstStyle/>
          <a:p>
            <a:pPr algn="ctr"/>
            <a:r>
              <a:rPr lang="en-US" sz="1200" dirty="0"/>
              <a:t>0..*</a:t>
            </a:r>
          </a:p>
        </p:txBody>
      </p:sp>
      <p:cxnSp>
        <p:nvCxnSpPr>
          <p:cNvPr id="67" name="Connector: Elbow 66">
            <a:extLst>
              <a:ext uri="{FF2B5EF4-FFF2-40B4-BE49-F238E27FC236}">
                <a16:creationId xmlns:a16="http://schemas.microsoft.com/office/drawing/2014/main" id="{28489CC2-87A1-45D9-BEE7-E7833B995EE6}"/>
              </a:ext>
            </a:extLst>
          </p:cNvPr>
          <p:cNvCxnSpPr>
            <a:cxnSpLocks/>
          </p:cNvCxnSpPr>
          <p:nvPr/>
        </p:nvCxnSpPr>
        <p:spPr>
          <a:xfrm rot="16200000" flipH="1">
            <a:off x="8201418" y="2335012"/>
            <a:ext cx="184666" cy="967693"/>
          </a:xfrm>
          <a:prstGeom prst="bentConnector4">
            <a:avLst>
              <a:gd name="adj1" fmla="val -123791"/>
              <a:gd name="adj2" fmla="val 136056"/>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F7A8DB3-F7C3-41ED-ADD6-42DF3044AF65}"/>
              </a:ext>
            </a:extLst>
          </p:cNvPr>
          <p:cNvSpPr txBox="1"/>
          <p:nvPr/>
        </p:nvSpPr>
        <p:spPr>
          <a:xfrm>
            <a:off x="8725488" y="2659351"/>
            <a:ext cx="470041" cy="276999"/>
          </a:xfrm>
          <a:prstGeom prst="rect">
            <a:avLst/>
          </a:prstGeom>
          <a:noFill/>
        </p:spPr>
        <p:txBody>
          <a:bodyPr wrap="square" rtlCol="0">
            <a:spAutoFit/>
          </a:bodyPr>
          <a:lstStyle/>
          <a:p>
            <a:pPr algn="ctr"/>
            <a:r>
              <a:rPr lang="en-US" sz="1200" dirty="0"/>
              <a:t>0..*</a:t>
            </a:r>
          </a:p>
        </p:txBody>
      </p:sp>
      <p:cxnSp>
        <p:nvCxnSpPr>
          <p:cNvPr id="69" name="Connector: Elbow 68">
            <a:extLst>
              <a:ext uri="{FF2B5EF4-FFF2-40B4-BE49-F238E27FC236}">
                <a16:creationId xmlns:a16="http://schemas.microsoft.com/office/drawing/2014/main" id="{CED9C4B3-9357-43B9-B5D5-7B0999D17545}"/>
              </a:ext>
            </a:extLst>
          </p:cNvPr>
          <p:cNvCxnSpPr>
            <a:cxnSpLocks/>
          </p:cNvCxnSpPr>
          <p:nvPr/>
        </p:nvCxnSpPr>
        <p:spPr>
          <a:xfrm rot="16200000" flipH="1">
            <a:off x="11119402" y="2345655"/>
            <a:ext cx="184666" cy="967693"/>
          </a:xfrm>
          <a:prstGeom prst="bentConnector4">
            <a:avLst>
              <a:gd name="adj1" fmla="val -123791"/>
              <a:gd name="adj2" fmla="val 123623"/>
            </a:avLst>
          </a:prstGeom>
          <a:ln w="15875">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01996D5-8582-4A92-8AE2-8EDC5E6F5CA9}"/>
              </a:ext>
            </a:extLst>
          </p:cNvPr>
          <p:cNvSpPr txBox="1"/>
          <p:nvPr/>
        </p:nvSpPr>
        <p:spPr>
          <a:xfrm>
            <a:off x="11676189" y="2942441"/>
            <a:ext cx="470041" cy="276999"/>
          </a:xfrm>
          <a:prstGeom prst="rect">
            <a:avLst/>
          </a:prstGeom>
          <a:noFill/>
        </p:spPr>
        <p:txBody>
          <a:bodyPr wrap="square" rtlCol="0">
            <a:spAutoFit/>
          </a:bodyPr>
          <a:lstStyle/>
          <a:p>
            <a:pPr algn="ctr"/>
            <a:r>
              <a:rPr lang="en-US" sz="1200" dirty="0"/>
              <a:t>0..*</a:t>
            </a:r>
          </a:p>
        </p:txBody>
      </p:sp>
      <p:cxnSp>
        <p:nvCxnSpPr>
          <p:cNvPr id="72" name="Straight Arrow Connector 71">
            <a:extLst>
              <a:ext uri="{FF2B5EF4-FFF2-40B4-BE49-F238E27FC236}">
                <a16:creationId xmlns:a16="http://schemas.microsoft.com/office/drawing/2014/main" id="{CD15336C-CE97-4BFA-9543-32A158E34232}"/>
              </a:ext>
            </a:extLst>
          </p:cNvPr>
          <p:cNvCxnSpPr>
            <a:cxnSpLocks/>
          </p:cNvCxnSpPr>
          <p:nvPr/>
        </p:nvCxnSpPr>
        <p:spPr>
          <a:xfrm flipV="1">
            <a:off x="11039474" y="3106500"/>
            <a:ext cx="0" cy="21386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00FBCC5-D83E-435D-A098-67FFC65D64CC}"/>
              </a:ext>
            </a:extLst>
          </p:cNvPr>
          <p:cNvCxnSpPr>
            <a:cxnSpLocks/>
            <a:stCxn id="37" idx="2"/>
            <a:endCxn id="40" idx="1"/>
          </p:cNvCxnSpPr>
          <p:nvPr/>
        </p:nvCxnSpPr>
        <p:spPr>
          <a:xfrm rot="16200000" flipH="1">
            <a:off x="9218616" y="5188119"/>
            <a:ext cx="514381" cy="409088"/>
          </a:xfrm>
          <a:prstGeom prst="bentConnector2">
            <a:avLst/>
          </a:prstGeom>
          <a:ln w="15875">
            <a:tailEnd type="diamond" w="lg" len="lg"/>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0970F28-4B10-4DD6-A93F-6F9ED1A02BA9}"/>
              </a:ext>
            </a:extLst>
          </p:cNvPr>
          <p:cNvSpPr txBox="1"/>
          <p:nvPr/>
        </p:nvSpPr>
        <p:spPr>
          <a:xfrm>
            <a:off x="6712906" y="3867985"/>
            <a:ext cx="470041" cy="276999"/>
          </a:xfrm>
          <a:prstGeom prst="rect">
            <a:avLst/>
          </a:prstGeom>
          <a:noFill/>
        </p:spPr>
        <p:txBody>
          <a:bodyPr wrap="square" rtlCol="0">
            <a:spAutoFit/>
          </a:bodyPr>
          <a:lstStyle/>
          <a:p>
            <a:pPr algn="ctr"/>
            <a:r>
              <a:rPr lang="en-US" sz="1200" dirty="0"/>
              <a:t>1..1</a:t>
            </a:r>
          </a:p>
        </p:txBody>
      </p:sp>
      <p:sp>
        <p:nvSpPr>
          <p:cNvPr id="79" name="TextBox 78">
            <a:extLst>
              <a:ext uri="{FF2B5EF4-FFF2-40B4-BE49-F238E27FC236}">
                <a16:creationId xmlns:a16="http://schemas.microsoft.com/office/drawing/2014/main" id="{AB8414B1-7672-4726-A1E6-724D52DB589A}"/>
              </a:ext>
            </a:extLst>
          </p:cNvPr>
          <p:cNvSpPr txBox="1"/>
          <p:nvPr/>
        </p:nvSpPr>
        <p:spPr>
          <a:xfrm>
            <a:off x="6678942" y="3288384"/>
            <a:ext cx="470041" cy="276999"/>
          </a:xfrm>
          <a:prstGeom prst="rect">
            <a:avLst/>
          </a:prstGeom>
          <a:noFill/>
        </p:spPr>
        <p:txBody>
          <a:bodyPr wrap="square" rtlCol="0">
            <a:spAutoFit/>
          </a:bodyPr>
          <a:lstStyle/>
          <a:p>
            <a:pPr algn="ctr"/>
            <a:r>
              <a:rPr lang="en-US" sz="1200" dirty="0"/>
              <a:t>1..1</a:t>
            </a:r>
          </a:p>
        </p:txBody>
      </p:sp>
      <p:sp>
        <p:nvSpPr>
          <p:cNvPr id="80" name="TextBox 79">
            <a:extLst>
              <a:ext uri="{FF2B5EF4-FFF2-40B4-BE49-F238E27FC236}">
                <a16:creationId xmlns:a16="http://schemas.microsoft.com/office/drawing/2014/main" id="{5E06F940-9103-4A48-86D0-57AEB4DDA1AE}"/>
              </a:ext>
            </a:extLst>
          </p:cNvPr>
          <p:cNvSpPr txBox="1"/>
          <p:nvPr/>
        </p:nvSpPr>
        <p:spPr>
          <a:xfrm>
            <a:off x="5774152" y="2914407"/>
            <a:ext cx="470041" cy="276999"/>
          </a:xfrm>
          <a:prstGeom prst="rect">
            <a:avLst/>
          </a:prstGeom>
          <a:noFill/>
        </p:spPr>
        <p:txBody>
          <a:bodyPr wrap="square" rtlCol="0">
            <a:spAutoFit/>
          </a:bodyPr>
          <a:lstStyle/>
          <a:p>
            <a:pPr algn="ctr"/>
            <a:r>
              <a:rPr lang="en-US" sz="1200" dirty="0"/>
              <a:t>1..*</a:t>
            </a:r>
          </a:p>
        </p:txBody>
      </p:sp>
    </p:spTree>
    <p:extLst>
      <p:ext uri="{BB962C8B-B14F-4D97-AF65-F5344CB8AC3E}">
        <p14:creationId xmlns:p14="http://schemas.microsoft.com/office/powerpoint/2010/main" val="174370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00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 calcmode="lin" valueType="num">
                                      <p:cBhvr>
                                        <p:cTn id="9" dur="500" fill="hold"/>
                                        <p:tgtEl>
                                          <p:spTgt spid="76"/>
                                        </p:tgtEl>
                                        <p:attrNameLst>
                                          <p:attrName>style.rotation</p:attrName>
                                        </p:attrNameLst>
                                      </p:cBhvr>
                                      <p:tavLst>
                                        <p:tav tm="0">
                                          <p:val>
                                            <p:fltVal val="90"/>
                                          </p:val>
                                        </p:tav>
                                        <p:tav tm="100000">
                                          <p:val>
                                            <p:fltVal val="0"/>
                                          </p:val>
                                        </p:tav>
                                      </p:tavLst>
                                    </p:anim>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1500"/>
                                  </p:stCondLst>
                                  <p:childTnLst>
                                    <p:set>
                                      <p:cBhvr>
                                        <p:cTn id="19" dur="1" fill="hold">
                                          <p:stCondLst>
                                            <p:cond delay="0"/>
                                          </p:stCondLst>
                                        </p:cTn>
                                        <p:tgtEl>
                                          <p:spTgt spid="91"/>
                                        </p:tgtEl>
                                        <p:attrNameLst>
                                          <p:attrName>style.visibility</p:attrName>
                                        </p:attrNameLst>
                                      </p:cBhvr>
                                      <p:to>
                                        <p:strVal val="visible"/>
                                      </p:to>
                                    </p:set>
                                    <p:anim calcmode="lin" valueType="num">
                                      <p:cBhvr>
                                        <p:cTn id="20" dur="500" fill="hold"/>
                                        <p:tgtEl>
                                          <p:spTgt spid="91"/>
                                        </p:tgtEl>
                                        <p:attrNameLst>
                                          <p:attrName>ppt_w</p:attrName>
                                        </p:attrNameLst>
                                      </p:cBhvr>
                                      <p:tavLst>
                                        <p:tav tm="0">
                                          <p:val>
                                            <p:fltVal val="0"/>
                                          </p:val>
                                        </p:tav>
                                        <p:tav tm="100000">
                                          <p:val>
                                            <p:strVal val="#ppt_w"/>
                                          </p:val>
                                        </p:tav>
                                      </p:tavLst>
                                    </p:anim>
                                    <p:anim calcmode="lin" valueType="num">
                                      <p:cBhvr>
                                        <p:cTn id="21" dur="500" fill="hold"/>
                                        <p:tgtEl>
                                          <p:spTgt spid="91"/>
                                        </p:tgtEl>
                                        <p:attrNameLst>
                                          <p:attrName>ppt_h</p:attrName>
                                        </p:attrNameLst>
                                      </p:cBhvr>
                                      <p:tavLst>
                                        <p:tav tm="0">
                                          <p:val>
                                            <p:fltVal val="0"/>
                                          </p:val>
                                        </p:tav>
                                        <p:tav tm="100000">
                                          <p:val>
                                            <p:strVal val="#ppt_h"/>
                                          </p:val>
                                        </p:tav>
                                      </p:tavLst>
                                    </p:anim>
                                    <p:animEffect transition="in" filter="fade">
                                      <p:cBhvr>
                                        <p:cTn id="22" dur="500"/>
                                        <p:tgtEl>
                                          <p:spTgt spid="91"/>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500" fill="hold"/>
                                        <p:tgtEl>
                                          <p:spTgt spid="90"/>
                                        </p:tgtEl>
                                        <p:attrNameLst>
                                          <p:attrName>ppt_w</p:attrName>
                                        </p:attrNameLst>
                                      </p:cBhvr>
                                      <p:tavLst>
                                        <p:tav tm="0">
                                          <p:val>
                                            <p:fltVal val="0"/>
                                          </p:val>
                                        </p:tav>
                                        <p:tav tm="100000">
                                          <p:val>
                                            <p:strVal val="#ppt_w"/>
                                          </p:val>
                                        </p:tav>
                                      </p:tavLst>
                                    </p:anim>
                                    <p:anim calcmode="lin" valueType="num">
                                      <p:cBhvr>
                                        <p:cTn id="27" dur="500" fill="hold"/>
                                        <p:tgtEl>
                                          <p:spTgt spid="90"/>
                                        </p:tgtEl>
                                        <p:attrNameLst>
                                          <p:attrName>ppt_h</p:attrName>
                                        </p:attrNameLst>
                                      </p:cBhvr>
                                      <p:tavLst>
                                        <p:tav tm="0">
                                          <p:val>
                                            <p:fltVal val="0"/>
                                          </p:val>
                                        </p:tav>
                                        <p:tav tm="100000">
                                          <p:val>
                                            <p:strVal val="#ppt_h"/>
                                          </p:val>
                                        </p:tav>
                                      </p:tavLst>
                                    </p:anim>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p:cTn id="33" dur="500" fill="hold"/>
                                        <p:tgtEl>
                                          <p:spTgt spid="42"/>
                                        </p:tgtEl>
                                        <p:attrNameLst>
                                          <p:attrName>ppt_w</p:attrName>
                                        </p:attrNameLst>
                                      </p:cBhvr>
                                      <p:tavLst>
                                        <p:tav tm="0">
                                          <p:val>
                                            <p:fltVal val="0"/>
                                          </p:val>
                                        </p:tav>
                                        <p:tav tm="100000">
                                          <p:val>
                                            <p:strVal val="#ppt_w"/>
                                          </p:val>
                                        </p:tav>
                                      </p:tavLst>
                                    </p:anim>
                                    <p:anim calcmode="lin" valueType="num">
                                      <p:cBhvr>
                                        <p:cTn id="34" dur="500" fill="hold"/>
                                        <p:tgtEl>
                                          <p:spTgt spid="42"/>
                                        </p:tgtEl>
                                        <p:attrNameLst>
                                          <p:attrName>ppt_h</p:attrName>
                                        </p:attrNameLst>
                                      </p:cBhvr>
                                      <p:tavLst>
                                        <p:tav tm="0">
                                          <p:val>
                                            <p:fltVal val="0"/>
                                          </p:val>
                                        </p:tav>
                                        <p:tav tm="100000">
                                          <p:val>
                                            <p:strVal val="#ppt_h"/>
                                          </p:val>
                                        </p:tav>
                                      </p:tavLst>
                                    </p:anim>
                                    <p:animEffect transition="in" filter="fade">
                                      <p:cBhvr>
                                        <p:cTn id="35" dur="500"/>
                                        <p:tgtEl>
                                          <p:spTgt spid="42"/>
                                        </p:tgtEl>
                                      </p:cBhvr>
                                    </p:animEffect>
                                  </p:childTnLst>
                                </p:cTn>
                              </p:par>
                            </p:childTnLst>
                          </p:cTn>
                        </p:par>
                        <p:par>
                          <p:cTn id="36" fill="hold">
                            <p:stCondLst>
                              <p:cond delay="500"/>
                            </p:stCondLst>
                            <p:childTnLst>
                              <p:par>
                                <p:cTn id="37" presetID="53" presetClass="entr" presetSubtype="16" fill="hold" grpId="0" nodeType="after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p:cTn id="39" dur="500" fill="hold"/>
                                        <p:tgtEl>
                                          <p:spTgt spid="96"/>
                                        </p:tgtEl>
                                        <p:attrNameLst>
                                          <p:attrName>ppt_w</p:attrName>
                                        </p:attrNameLst>
                                      </p:cBhvr>
                                      <p:tavLst>
                                        <p:tav tm="0">
                                          <p:val>
                                            <p:fltVal val="0"/>
                                          </p:val>
                                        </p:tav>
                                        <p:tav tm="100000">
                                          <p:val>
                                            <p:strVal val="#ppt_w"/>
                                          </p:val>
                                        </p:tav>
                                      </p:tavLst>
                                    </p:anim>
                                    <p:anim calcmode="lin" valueType="num">
                                      <p:cBhvr>
                                        <p:cTn id="40" dur="500" fill="hold"/>
                                        <p:tgtEl>
                                          <p:spTgt spid="96"/>
                                        </p:tgtEl>
                                        <p:attrNameLst>
                                          <p:attrName>ppt_h</p:attrName>
                                        </p:attrNameLst>
                                      </p:cBhvr>
                                      <p:tavLst>
                                        <p:tav tm="0">
                                          <p:val>
                                            <p:fltVal val="0"/>
                                          </p:val>
                                        </p:tav>
                                        <p:tav tm="100000">
                                          <p:val>
                                            <p:strVal val="#ppt_h"/>
                                          </p:val>
                                        </p:tav>
                                      </p:tavLst>
                                    </p:anim>
                                    <p:animEffect transition="in" filter="fade">
                                      <p:cBhvr>
                                        <p:cTn id="41" dur="500"/>
                                        <p:tgtEl>
                                          <p:spTgt spid="96"/>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fltVal val="0"/>
                                          </p:val>
                                        </p:tav>
                                        <p:tav tm="100000">
                                          <p:val>
                                            <p:strVal val="#ppt_h"/>
                                          </p:val>
                                        </p:tav>
                                      </p:tavLst>
                                    </p:anim>
                                    <p:animEffect transition="in" filter="fade">
                                      <p:cBhvr>
                                        <p:cTn id="48" dur="500"/>
                                        <p:tgtEl>
                                          <p:spTgt spid="3"/>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childTnLst>
                          </p:cTn>
                        </p:par>
                        <p:par>
                          <p:cTn id="55" fill="hold">
                            <p:stCondLst>
                              <p:cond delay="1000"/>
                            </p:stCondLst>
                            <p:childTnLst>
                              <p:par>
                                <p:cTn id="56" presetID="53" presetClass="entr" presetSubtype="16" fill="hold" nodeType="after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p:cTn id="58" dur="500" fill="hold"/>
                                        <p:tgtEl>
                                          <p:spTgt spid="48"/>
                                        </p:tgtEl>
                                        <p:attrNameLst>
                                          <p:attrName>ppt_w</p:attrName>
                                        </p:attrNameLst>
                                      </p:cBhvr>
                                      <p:tavLst>
                                        <p:tav tm="0">
                                          <p:val>
                                            <p:fltVal val="0"/>
                                          </p:val>
                                        </p:tav>
                                        <p:tav tm="100000">
                                          <p:val>
                                            <p:strVal val="#ppt_w"/>
                                          </p:val>
                                        </p:tav>
                                      </p:tavLst>
                                    </p:anim>
                                    <p:anim calcmode="lin" valueType="num">
                                      <p:cBhvr>
                                        <p:cTn id="59" dur="500" fill="hold"/>
                                        <p:tgtEl>
                                          <p:spTgt spid="48"/>
                                        </p:tgtEl>
                                        <p:attrNameLst>
                                          <p:attrName>ppt_h</p:attrName>
                                        </p:attrNameLst>
                                      </p:cBhvr>
                                      <p:tavLst>
                                        <p:tav tm="0">
                                          <p:val>
                                            <p:fltVal val="0"/>
                                          </p:val>
                                        </p:tav>
                                        <p:tav tm="100000">
                                          <p:val>
                                            <p:strVal val="#ppt_h"/>
                                          </p:val>
                                        </p:tav>
                                      </p:tavLst>
                                    </p:anim>
                                    <p:animEffect transition="in" filter="fade">
                                      <p:cBhvr>
                                        <p:cTn id="6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6" grpId="0"/>
      <p:bldP spid="90" grpId="0" animBg="1"/>
      <p:bldP spid="96" grpId="0" animBg="1"/>
      <p:bldP spid="3" grpId="0" animBg="1"/>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8B90-E090-4298-9D5C-511841DAF60D}"/>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To Gazelle Integration </a:t>
            </a:r>
          </a:p>
        </p:txBody>
      </p:sp>
      <p:sp>
        <p:nvSpPr>
          <p:cNvPr id="4" name="Footer Placeholder 3">
            <a:extLst>
              <a:ext uri="{FF2B5EF4-FFF2-40B4-BE49-F238E27FC236}">
                <a16:creationId xmlns:a16="http://schemas.microsoft.com/office/drawing/2014/main" id="{46590981-550B-47EB-9699-34AA00C3B343}"/>
              </a:ext>
            </a:extLst>
          </p:cNvPr>
          <p:cNvSpPr>
            <a:spLocks noGrp="1"/>
          </p:cNvSpPr>
          <p:nvPr>
            <p:ph type="ftr" sz="quarter" idx="11"/>
          </p:nvPr>
        </p:nvSpPr>
        <p:spPr/>
        <p:txBody>
          <a:bodyPr/>
          <a:lstStyle/>
          <a:p>
            <a:r>
              <a:rPr lang="en-US" dirty="0"/>
              <a:t>Gemini SES+MDI SDPi+FHIR Project</a:t>
            </a:r>
          </a:p>
        </p:txBody>
      </p:sp>
      <p:sp>
        <p:nvSpPr>
          <p:cNvPr id="5" name="Slide Number Placeholder 4">
            <a:extLst>
              <a:ext uri="{FF2B5EF4-FFF2-40B4-BE49-F238E27FC236}">
                <a16:creationId xmlns:a16="http://schemas.microsoft.com/office/drawing/2014/main" id="{65E9D3A5-D197-41D9-97DF-7675D08FF65A}"/>
              </a:ext>
            </a:extLst>
          </p:cNvPr>
          <p:cNvSpPr>
            <a:spLocks noGrp="1"/>
          </p:cNvSpPr>
          <p:nvPr>
            <p:ph type="sldNum" sz="quarter" idx="12"/>
          </p:nvPr>
        </p:nvSpPr>
        <p:spPr/>
        <p:txBody>
          <a:bodyPr/>
          <a:lstStyle/>
          <a:p>
            <a:fld id="{4B2B13E8-E2F1-42A7-A4D7-4750DA1EC715}" type="slidenum">
              <a:rPr lang="en-US" smtClean="0"/>
              <a:pPr/>
              <a:t>37</a:t>
            </a:fld>
            <a:endParaRPr lang="en-US" dirty="0"/>
          </a:p>
        </p:txBody>
      </p:sp>
      <p:grpSp>
        <p:nvGrpSpPr>
          <p:cNvPr id="9" name="Group 8">
            <a:extLst>
              <a:ext uri="{FF2B5EF4-FFF2-40B4-BE49-F238E27FC236}">
                <a16:creationId xmlns:a16="http://schemas.microsoft.com/office/drawing/2014/main" id="{A88125DD-76DA-4E37-8642-E10617E498A8}"/>
              </a:ext>
            </a:extLst>
          </p:cNvPr>
          <p:cNvGrpSpPr/>
          <p:nvPr/>
        </p:nvGrpSpPr>
        <p:grpSpPr>
          <a:xfrm>
            <a:off x="699875" y="1149180"/>
            <a:ext cx="2673311" cy="2581247"/>
            <a:chOff x="6710453" y="2779957"/>
            <a:chExt cx="2673311" cy="2581247"/>
          </a:xfrm>
        </p:grpSpPr>
        <p:sp>
          <p:nvSpPr>
            <p:cNvPr id="6" name="Rectangle 5">
              <a:extLst>
                <a:ext uri="{FF2B5EF4-FFF2-40B4-BE49-F238E27FC236}">
                  <a16:creationId xmlns:a16="http://schemas.microsoft.com/office/drawing/2014/main" id="{F075753F-20C5-4816-B8CF-4BCCE588B908}"/>
                </a:ext>
              </a:extLst>
            </p:cNvPr>
            <p:cNvSpPr/>
            <p:nvPr/>
          </p:nvSpPr>
          <p:spPr>
            <a:xfrm>
              <a:off x="6710453" y="4399717"/>
              <a:ext cx="1654074" cy="961487"/>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SDPi 1.0</a:t>
              </a:r>
            </a:p>
            <a:p>
              <a:pPr algn="ctr"/>
              <a:r>
                <a:rPr lang="en-US" b="1" dirty="0">
                  <a:solidFill>
                    <a:srgbClr val="0070C0"/>
                  </a:solidFill>
                </a:rPr>
                <a:t>Test Plans &amp; Scripts</a:t>
              </a:r>
            </a:p>
          </p:txBody>
        </p:sp>
        <p:sp>
          <p:nvSpPr>
            <p:cNvPr id="7" name="Rectangle: Rounded Corners 6">
              <a:extLst>
                <a:ext uri="{FF2B5EF4-FFF2-40B4-BE49-F238E27FC236}">
                  <a16:creationId xmlns:a16="http://schemas.microsoft.com/office/drawing/2014/main" id="{2A89E2D2-C80A-42DE-B6E0-E663B34FFE87}"/>
                </a:ext>
              </a:extLst>
            </p:cNvPr>
            <p:cNvSpPr/>
            <p:nvPr/>
          </p:nvSpPr>
          <p:spPr>
            <a:xfrm>
              <a:off x="6955071" y="2779957"/>
              <a:ext cx="2428693" cy="80645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Gazelle Test Management Tool</a:t>
              </a:r>
            </a:p>
          </p:txBody>
        </p:sp>
        <p:cxnSp>
          <p:nvCxnSpPr>
            <p:cNvPr id="8" name="Straight Arrow Connector 7">
              <a:extLst>
                <a:ext uri="{FF2B5EF4-FFF2-40B4-BE49-F238E27FC236}">
                  <a16:creationId xmlns:a16="http://schemas.microsoft.com/office/drawing/2014/main" id="{0B831AA9-2929-4585-B4E0-4F2BBA294E75}"/>
                </a:ext>
              </a:extLst>
            </p:cNvPr>
            <p:cNvCxnSpPr>
              <a:cxnSpLocks/>
            </p:cNvCxnSpPr>
            <p:nvPr/>
          </p:nvCxnSpPr>
          <p:spPr>
            <a:xfrm flipV="1">
              <a:off x="7205510" y="3657600"/>
              <a:ext cx="430993" cy="59973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20254E4-3C2B-474D-8509-B1D8E78AD5F1}"/>
              </a:ext>
            </a:extLst>
          </p:cNvPr>
          <p:cNvSpPr txBox="1"/>
          <p:nvPr/>
        </p:nvSpPr>
        <p:spPr>
          <a:xfrm>
            <a:off x="4069942" y="955751"/>
            <a:ext cx="8122057" cy="1015663"/>
          </a:xfrm>
          <a:prstGeom prst="rect">
            <a:avLst/>
          </a:prstGeom>
          <a:noFill/>
        </p:spPr>
        <p:txBody>
          <a:bodyPr wrap="square" rtlCol="0">
            <a:spAutoFit/>
          </a:bodyPr>
          <a:lstStyle/>
          <a:p>
            <a:r>
              <a:rPr lang="en-US" sz="2400" b="1" dirty="0">
                <a:solidFill>
                  <a:srgbClr val="0070C0"/>
                </a:solidFill>
              </a:rPr>
              <a:t>Gazelle Master Model (GMM) </a:t>
            </a:r>
            <a:r>
              <a:rPr lang="en-US" sz="2400" dirty="0">
                <a:solidFill>
                  <a:srgbClr val="0070C0"/>
                </a:solidFill>
              </a:rPr>
              <a:t>–</a:t>
            </a:r>
          </a:p>
          <a:p>
            <a:pPr marL="742950" lvl="1" indent="-285750">
              <a:buFont typeface="Wingdings" panose="05000000000000000000" pitchFamily="2" charset="2"/>
              <a:buChar char="v"/>
            </a:pPr>
            <a:r>
              <a:rPr lang="en-US" dirty="0">
                <a:solidFill>
                  <a:srgbClr val="0070C0"/>
                </a:solidFill>
              </a:rPr>
              <a:t>GMM content leveraged by all instances of the test management tool</a:t>
            </a:r>
          </a:p>
          <a:p>
            <a:pPr marL="742950" lvl="1" indent="-285750">
              <a:buFont typeface="Wingdings" panose="05000000000000000000" pitchFamily="2" charset="2"/>
              <a:buChar char="v"/>
            </a:pPr>
            <a:r>
              <a:rPr lang="en-US" dirty="0">
                <a:solidFill>
                  <a:srgbClr val="0070C0"/>
                </a:solidFill>
              </a:rPr>
              <a:t>All profile &amp; test information entered manually via GMM UX</a:t>
            </a:r>
          </a:p>
        </p:txBody>
      </p:sp>
      <p:sp>
        <p:nvSpPr>
          <p:cNvPr id="11" name="TextBox 10">
            <a:extLst>
              <a:ext uri="{FF2B5EF4-FFF2-40B4-BE49-F238E27FC236}">
                <a16:creationId xmlns:a16="http://schemas.microsoft.com/office/drawing/2014/main" id="{828140B0-B9A8-4045-A70B-A10117944F18}"/>
              </a:ext>
            </a:extLst>
          </p:cNvPr>
          <p:cNvSpPr txBox="1"/>
          <p:nvPr/>
        </p:nvSpPr>
        <p:spPr>
          <a:xfrm>
            <a:off x="206943" y="6476067"/>
            <a:ext cx="4827069" cy="369332"/>
          </a:xfrm>
          <a:prstGeom prst="rect">
            <a:avLst/>
          </a:prstGeom>
          <a:noFill/>
        </p:spPr>
        <p:txBody>
          <a:bodyPr wrap="square" rtlCol="0">
            <a:spAutoFit/>
          </a:bodyPr>
          <a:lstStyle/>
          <a:p>
            <a:r>
              <a:rPr lang="en-US" dirty="0"/>
              <a:t>Source:  </a:t>
            </a:r>
            <a:r>
              <a:rPr lang="en-US" dirty="0">
                <a:hlinkClick r:id="rId2"/>
              </a:rPr>
              <a:t>GMM User’s Guide</a:t>
            </a:r>
            <a:endParaRPr lang="en-US" dirty="0"/>
          </a:p>
        </p:txBody>
      </p:sp>
      <p:sp>
        <p:nvSpPr>
          <p:cNvPr id="18" name="TextBox 17">
            <a:extLst>
              <a:ext uri="{FF2B5EF4-FFF2-40B4-BE49-F238E27FC236}">
                <a16:creationId xmlns:a16="http://schemas.microsoft.com/office/drawing/2014/main" id="{79B7C337-4B9E-47CD-B59D-554B6C6A4705}"/>
              </a:ext>
            </a:extLst>
          </p:cNvPr>
          <p:cNvSpPr txBox="1"/>
          <p:nvPr/>
        </p:nvSpPr>
        <p:spPr>
          <a:xfrm>
            <a:off x="7683563" y="2188899"/>
            <a:ext cx="1935386" cy="369332"/>
          </a:xfrm>
          <a:prstGeom prst="rect">
            <a:avLst/>
          </a:prstGeom>
          <a:noFill/>
          <a:ln w="19050">
            <a:solidFill>
              <a:srgbClr val="0070C0"/>
            </a:solidFill>
          </a:ln>
        </p:spPr>
        <p:txBody>
          <a:bodyPr wrap="square" rtlCol="0">
            <a:spAutoFit/>
          </a:bodyPr>
          <a:lstStyle/>
          <a:p>
            <a:pPr algn="ctr"/>
            <a:r>
              <a:rPr lang="en-US" dirty="0"/>
              <a:t>Profile</a:t>
            </a:r>
          </a:p>
        </p:txBody>
      </p:sp>
      <p:sp>
        <p:nvSpPr>
          <p:cNvPr id="24" name="TextBox 23">
            <a:extLst>
              <a:ext uri="{FF2B5EF4-FFF2-40B4-BE49-F238E27FC236}">
                <a16:creationId xmlns:a16="http://schemas.microsoft.com/office/drawing/2014/main" id="{EA49F93D-D7E9-4B5C-8B8A-403657E74A44}"/>
              </a:ext>
            </a:extLst>
          </p:cNvPr>
          <p:cNvSpPr txBox="1"/>
          <p:nvPr/>
        </p:nvSpPr>
        <p:spPr>
          <a:xfrm>
            <a:off x="6155293" y="3085171"/>
            <a:ext cx="1935386" cy="369332"/>
          </a:xfrm>
          <a:prstGeom prst="rect">
            <a:avLst/>
          </a:prstGeom>
          <a:noFill/>
          <a:ln w="19050">
            <a:solidFill>
              <a:srgbClr val="0070C0"/>
            </a:solidFill>
          </a:ln>
        </p:spPr>
        <p:txBody>
          <a:bodyPr wrap="square" rtlCol="0">
            <a:spAutoFit/>
          </a:bodyPr>
          <a:lstStyle/>
          <a:p>
            <a:pPr algn="ctr"/>
            <a:r>
              <a:rPr lang="en-US" dirty="0"/>
              <a:t>Actors</a:t>
            </a:r>
          </a:p>
        </p:txBody>
      </p:sp>
      <p:sp>
        <p:nvSpPr>
          <p:cNvPr id="25" name="TextBox 24">
            <a:extLst>
              <a:ext uri="{FF2B5EF4-FFF2-40B4-BE49-F238E27FC236}">
                <a16:creationId xmlns:a16="http://schemas.microsoft.com/office/drawing/2014/main" id="{6B2E8ABE-C520-47BC-9875-5B5EF66076AC}"/>
              </a:ext>
            </a:extLst>
          </p:cNvPr>
          <p:cNvSpPr txBox="1"/>
          <p:nvPr/>
        </p:nvSpPr>
        <p:spPr>
          <a:xfrm>
            <a:off x="9418414" y="3085171"/>
            <a:ext cx="1935386" cy="369332"/>
          </a:xfrm>
          <a:prstGeom prst="rect">
            <a:avLst/>
          </a:prstGeom>
          <a:noFill/>
          <a:ln w="19050">
            <a:solidFill>
              <a:srgbClr val="0070C0"/>
            </a:solidFill>
          </a:ln>
        </p:spPr>
        <p:txBody>
          <a:bodyPr wrap="square" rtlCol="0">
            <a:spAutoFit/>
          </a:bodyPr>
          <a:lstStyle/>
          <a:p>
            <a:pPr algn="ctr"/>
            <a:r>
              <a:rPr lang="en-US" dirty="0"/>
              <a:t>Transactions</a:t>
            </a:r>
          </a:p>
        </p:txBody>
      </p:sp>
      <p:sp>
        <p:nvSpPr>
          <p:cNvPr id="26" name="TextBox 25">
            <a:extLst>
              <a:ext uri="{FF2B5EF4-FFF2-40B4-BE49-F238E27FC236}">
                <a16:creationId xmlns:a16="http://schemas.microsoft.com/office/drawing/2014/main" id="{C229A1ED-765E-4AEA-B934-58D1F8F82568}"/>
              </a:ext>
            </a:extLst>
          </p:cNvPr>
          <p:cNvSpPr txBox="1"/>
          <p:nvPr/>
        </p:nvSpPr>
        <p:spPr>
          <a:xfrm>
            <a:off x="8090679" y="2969732"/>
            <a:ext cx="1345278" cy="369332"/>
          </a:xfrm>
          <a:prstGeom prst="rect">
            <a:avLst/>
          </a:prstGeom>
          <a:noFill/>
        </p:spPr>
        <p:txBody>
          <a:bodyPr wrap="square" rtlCol="0">
            <a:spAutoFit/>
          </a:bodyPr>
          <a:lstStyle/>
          <a:p>
            <a:pPr algn="ctr"/>
            <a:r>
              <a:rPr lang="en-US" dirty="0"/>
              <a:t>link</a:t>
            </a:r>
          </a:p>
        </p:txBody>
      </p:sp>
      <p:cxnSp>
        <p:nvCxnSpPr>
          <p:cNvPr id="27" name="Straight Arrow Connector 26">
            <a:extLst>
              <a:ext uri="{FF2B5EF4-FFF2-40B4-BE49-F238E27FC236}">
                <a16:creationId xmlns:a16="http://schemas.microsoft.com/office/drawing/2014/main" id="{9E8C9B1D-7157-40B1-8BC5-1C67A010AAE9}"/>
              </a:ext>
            </a:extLst>
          </p:cNvPr>
          <p:cNvCxnSpPr>
            <a:cxnSpLocks/>
          </p:cNvCxnSpPr>
          <p:nvPr/>
        </p:nvCxnSpPr>
        <p:spPr>
          <a:xfrm flipH="1">
            <a:off x="8090680" y="3252636"/>
            <a:ext cx="1327734" cy="1049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4CDA86-0741-492D-A2CD-C5A2EF740DE9}"/>
              </a:ext>
            </a:extLst>
          </p:cNvPr>
          <p:cNvCxnSpPr>
            <a:cxnSpLocks/>
          </p:cNvCxnSpPr>
          <p:nvPr/>
        </p:nvCxnSpPr>
        <p:spPr>
          <a:xfrm flipV="1">
            <a:off x="7751053" y="2603804"/>
            <a:ext cx="439796" cy="423352"/>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5A7876B-7233-4A8E-82C8-E0FEE9F7BD01}"/>
              </a:ext>
            </a:extLst>
          </p:cNvPr>
          <p:cNvSpPr txBox="1"/>
          <p:nvPr/>
        </p:nvSpPr>
        <p:spPr>
          <a:xfrm>
            <a:off x="7398763" y="2793610"/>
            <a:ext cx="470041" cy="276999"/>
          </a:xfrm>
          <a:prstGeom prst="rect">
            <a:avLst/>
          </a:prstGeom>
          <a:noFill/>
        </p:spPr>
        <p:txBody>
          <a:bodyPr wrap="square" rtlCol="0">
            <a:spAutoFit/>
          </a:bodyPr>
          <a:lstStyle/>
          <a:p>
            <a:pPr algn="ctr"/>
            <a:r>
              <a:rPr lang="en-US" sz="1200" dirty="0"/>
              <a:t>2..*</a:t>
            </a:r>
          </a:p>
        </p:txBody>
      </p:sp>
      <p:cxnSp>
        <p:nvCxnSpPr>
          <p:cNvPr id="33" name="Straight Arrow Connector 32">
            <a:extLst>
              <a:ext uri="{FF2B5EF4-FFF2-40B4-BE49-F238E27FC236}">
                <a16:creationId xmlns:a16="http://schemas.microsoft.com/office/drawing/2014/main" id="{1059330E-87DD-490D-A780-C21316B4384A}"/>
              </a:ext>
            </a:extLst>
          </p:cNvPr>
          <p:cNvCxnSpPr>
            <a:cxnSpLocks/>
          </p:cNvCxnSpPr>
          <p:nvPr/>
        </p:nvCxnSpPr>
        <p:spPr>
          <a:xfrm flipH="1" flipV="1">
            <a:off x="9493624" y="2638758"/>
            <a:ext cx="252947" cy="330974"/>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610A9A9-7132-45E8-9883-A9C409430790}"/>
              </a:ext>
            </a:extLst>
          </p:cNvPr>
          <p:cNvSpPr txBox="1"/>
          <p:nvPr/>
        </p:nvSpPr>
        <p:spPr>
          <a:xfrm>
            <a:off x="9781133" y="2751464"/>
            <a:ext cx="470041" cy="276999"/>
          </a:xfrm>
          <a:prstGeom prst="rect">
            <a:avLst/>
          </a:prstGeom>
          <a:noFill/>
        </p:spPr>
        <p:txBody>
          <a:bodyPr wrap="square" rtlCol="0">
            <a:spAutoFit/>
          </a:bodyPr>
          <a:lstStyle/>
          <a:p>
            <a:pPr algn="ctr"/>
            <a:r>
              <a:rPr lang="en-US" sz="1200" dirty="0"/>
              <a:t>1..*</a:t>
            </a:r>
          </a:p>
        </p:txBody>
      </p:sp>
      <p:sp>
        <p:nvSpPr>
          <p:cNvPr id="36" name="TextBox 35">
            <a:extLst>
              <a:ext uri="{FF2B5EF4-FFF2-40B4-BE49-F238E27FC236}">
                <a16:creationId xmlns:a16="http://schemas.microsoft.com/office/drawing/2014/main" id="{3EAD07CD-3FAF-4F24-B2EB-9BB121D5FDC6}"/>
              </a:ext>
            </a:extLst>
          </p:cNvPr>
          <p:cNvSpPr txBox="1"/>
          <p:nvPr/>
        </p:nvSpPr>
        <p:spPr>
          <a:xfrm>
            <a:off x="8090678" y="3252636"/>
            <a:ext cx="470041" cy="276999"/>
          </a:xfrm>
          <a:prstGeom prst="rect">
            <a:avLst/>
          </a:prstGeom>
          <a:noFill/>
        </p:spPr>
        <p:txBody>
          <a:bodyPr wrap="square" rtlCol="0">
            <a:spAutoFit/>
          </a:bodyPr>
          <a:lstStyle/>
          <a:p>
            <a:pPr algn="ctr"/>
            <a:r>
              <a:rPr lang="en-US" sz="1200" dirty="0"/>
              <a:t>1..*</a:t>
            </a:r>
          </a:p>
        </p:txBody>
      </p:sp>
      <p:sp>
        <p:nvSpPr>
          <p:cNvPr id="37" name="TextBox 36">
            <a:extLst>
              <a:ext uri="{FF2B5EF4-FFF2-40B4-BE49-F238E27FC236}">
                <a16:creationId xmlns:a16="http://schemas.microsoft.com/office/drawing/2014/main" id="{4CE223EF-65A4-4A78-ADD5-7C821D82FA2A}"/>
              </a:ext>
            </a:extLst>
          </p:cNvPr>
          <p:cNvSpPr txBox="1"/>
          <p:nvPr/>
        </p:nvSpPr>
        <p:spPr>
          <a:xfrm>
            <a:off x="9023583" y="3242733"/>
            <a:ext cx="470041" cy="276999"/>
          </a:xfrm>
          <a:prstGeom prst="rect">
            <a:avLst/>
          </a:prstGeom>
          <a:noFill/>
        </p:spPr>
        <p:txBody>
          <a:bodyPr wrap="square" rtlCol="0">
            <a:spAutoFit/>
          </a:bodyPr>
          <a:lstStyle/>
          <a:p>
            <a:pPr algn="ctr"/>
            <a:r>
              <a:rPr lang="en-US" sz="1200" dirty="0"/>
              <a:t>1..*</a:t>
            </a:r>
          </a:p>
        </p:txBody>
      </p:sp>
      <p:sp>
        <p:nvSpPr>
          <p:cNvPr id="38" name="TextBox 37">
            <a:extLst>
              <a:ext uri="{FF2B5EF4-FFF2-40B4-BE49-F238E27FC236}">
                <a16:creationId xmlns:a16="http://schemas.microsoft.com/office/drawing/2014/main" id="{DC59C347-3803-4A78-A1EF-933E924F040D}"/>
              </a:ext>
            </a:extLst>
          </p:cNvPr>
          <p:cNvSpPr txBox="1"/>
          <p:nvPr/>
        </p:nvSpPr>
        <p:spPr>
          <a:xfrm>
            <a:off x="9655031" y="4686411"/>
            <a:ext cx="1935386" cy="369332"/>
          </a:xfrm>
          <a:prstGeom prst="rect">
            <a:avLst/>
          </a:prstGeom>
          <a:noFill/>
          <a:ln w="19050">
            <a:solidFill>
              <a:srgbClr val="0070C0"/>
            </a:solidFill>
          </a:ln>
        </p:spPr>
        <p:txBody>
          <a:bodyPr wrap="square" rtlCol="0">
            <a:spAutoFit/>
          </a:bodyPr>
          <a:lstStyle/>
          <a:p>
            <a:pPr algn="ctr"/>
            <a:r>
              <a:rPr lang="en-US" dirty="0"/>
              <a:t>Test Definition</a:t>
            </a:r>
          </a:p>
        </p:txBody>
      </p:sp>
      <p:sp>
        <p:nvSpPr>
          <p:cNvPr id="39" name="TextBox 38">
            <a:extLst>
              <a:ext uri="{FF2B5EF4-FFF2-40B4-BE49-F238E27FC236}">
                <a16:creationId xmlns:a16="http://schemas.microsoft.com/office/drawing/2014/main" id="{6106ED18-B14E-4FF3-A4BA-FCD2F6F872B7}"/>
              </a:ext>
            </a:extLst>
          </p:cNvPr>
          <p:cNvSpPr txBox="1"/>
          <p:nvPr/>
        </p:nvSpPr>
        <p:spPr>
          <a:xfrm>
            <a:off x="7170065" y="3936390"/>
            <a:ext cx="1935386" cy="369332"/>
          </a:xfrm>
          <a:prstGeom prst="rect">
            <a:avLst/>
          </a:prstGeom>
          <a:noFill/>
          <a:ln w="19050">
            <a:solidFill>
              <a:srgbClr val="0070C0"/>
            </a:solidFill>
          </a:ln>
        </p:spPr>
        <p:txBody>
          <a:bodyPr wrap="square" rtlCol="0">
            <a:spAutoFit/>
          </a:bodyPr>
          <a:lstStyle/>
          <a:p>
            <a:pPr algn="ctr"/>
            <a:r>
              <a:rPr lang="en-US" dirty="0"/>
              <a:t>Test Summary</a:t>
            </a:r>
          </a:p>
        </p:txBody>
      </p:sp>
      <p:sp>
        <p:nvSpPr>
          <p:cNvPr id="40" name="TextBox 39">
            <a:extLst>
              <a:ext uri="{FF2B5EF4-FFF2-40B4-BE49-F238E27FC236}">
                <a16:creationId xmlns:a16="http://schemas.microsoft.com/office/drawing/2014/main" id="{242C8614-88A3-48E2-9D55-3EB34F5D394C}"/>
              </a:ext>
            </a:extLst>
          </p:cNvPr>
          <p:cNvSpPr txBox="1"/>
          <p:nvPr/>
        </p:nvSpPr>
        <p:spPr>
          <a:xfrm>
            <a:off x="7170065" y="4428660"/>
            <a:ext cx="1935386" cy="369332"/>
          </a:xfrm>
          <a:prstGeom prst="rect">
            <a:avLst/>
          </a:prstGeom>
          <a:noFill/>
          <a:ln w="19050">
            <a:solidFill>
              <a:srgbClr val="0070C0"/>
            </a:solidFill>
          </a:ln>
        </p:spPr>
        <p:txBody>
          <a:bodyPr wrap="square" rtlCol="0">
            <a:spAutoFit/>
          </a:bodyPr>
          <a:lstStyle/>
          <a:p>
            <a:pPr algn="ctr"/>
            <a:r>
              <a:rPr lang="en-US" dirty="0"/>
              <a:t>Test Description</a:t>
            </a:r>
          </a:p>
        </p:txBody>
      </p:sp>
      <p:sp>
        <p:nvSpPr>
          <p:cNvPr id="41" name="TextBox 40">
            <a:extLst>
              <a:ext uri="{FF2B5EF4-FFF2-40B4-BE49-F238E27FC236}">
                <a16:creationId xmlns:a16="http://schemas.microsoft.com/office/drawing/2014/main" id="{FF981F0B-D1D7-417C-AC3A-24CA6618C7D8}"/>
              </a:ext>
            </a:extLst>
          </p:cNvPr>
          <p:cNvSpPr txBox="1"/>
          <p:nvPr/>
        </p:nvSpPr>
        <p:spPr>
          <a:xfrm>
            <a:off x="7170065" y="4907794"/>
            <a:ext cx="1935386" cy="369332"/>
          </a:xfrm>
          <a:prstGeom prst="rect">
            <a:avLst/>
          </a:prstGeom>
          <a:noFill/>
          <a:ln w="19050">
            <a:solidFill>
              <a:srgbClr val="0070C0"/>
            </a:solidFill>
          </a:ln>
        </p:spPr>
        <p:txBody>
          <a:bodyPr wrap="square" rtlCol="0">
            <a:spAutoFit/>
          </a:bodyPr>
          <a:lstStyle/>
          <a:p>
            <a:pPr algn="ctr"/>
            <a:r>
              <a:rPr lang="en-US" dirty="0"/>
              <a:t>Test Roles</a:t>
            </a:r>
          </a:p>
        </p:txBody>
      </p:sp>
      <p:sp>
        <p:nvSpPr>
          <p:cNvPr id="42" name="TextBox 41">
            <a:extLst>
              <a:ext uri="{FF2B5EF4-FFF2-40B4-BE49-F238E27FC236}">
                <a16:creationId xmlns:a16="http://schemas.microsoft.com/office/drawing/2014/main" id="{49558D74-8EE6-4F4F-9D44-744CDE46D2CD}"/>
              </a:ext>
            </a:extLst>
          </p:cNvPr>
          <p:cNvSpPr txBox="1"/>
          <p:nvPr/>
        </p:nvSpPr>
        <p:spPr>
          <a:xfrm>
            <a:off x="7170065" y="5386928"/>
            <a:ext cx="1935386" cy="369332"/>
          </a:xfrm>
          <a:prstGeom prst="rect">
            <a:avLst/>
          </a:prstGeom>
          <a:noFill/>
          <a:ln w="19050">
            <a:solidFill>
              <a:srgbClr val="0070C0"/>
            </a:solidFill>
          </a:ln>
        </p:spPr>
        <p:txBody>
          <a:bodyPr wrap="square" rtlCol="0">
            <a:spAutoFit/>
          </a:bodyPr>
          <a:lstStyle/>
          <a:p>
            <a:pPr algn="ctr"/>
            <a:r>
              <a:rPr lang="en-US" dirty="0"/>
              <a:t>Steps</a:t>
            </a:r>
          </a:p>
        </p:txBody>
      </p:sp>
      <p:cxnSp>
        <p:nvCxnSpPr>
          <p:cNvPr id="49" name="Connector: Elbow 48">
            <a:extLst>
              <a:ext uri="{FF2B5EF4-FFF2-40B4-BE49-F238E27FC236}">
                <a16:creationId xmlns:a16="http://schemas.microsoft.com/office/drawing/2014/main" id="{C9AB7247-E74C-4157-8037-64F02565EEF9}"/>
              </a:ext>
            </a:extLst>
          </p:cNvPr>
          <p:cNvCxnSpPr>
            <a:stCxn id="39" idx="3"/>
            <a:endCxn id="38" idx="1"/>
          </p:cNvCxnSpPr>
          <p:nvPr/>
        </p:nvCxnSpPr>
        <p:spPr>
          <a:xfrm>
            <a:off x="9105451" y="4121056"/>
            <a:ext cx="549580" cy="750021"/>
          </a:xfrm>
          <a:prstGeom prst="bentConnector3">
            <a:avLst>
              <a:gd name="adj1" fmla="val 62881"/>
            </a:avLst>
          </a:prstGeom>
          <a:ln w="12700">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36F5A838-74C7-4647-9A86-CE6370A44825}"/>
              </a:ext>
            </a:extLst>
          </p:cNvPr>
          <p:cNvCxnSpPr>
            <a:cxnSpLocks/>
            <a:stCxn id="40" idx="3"/>
            <a:endCxn id="38" idx="1"/>
          </p:cNvCxnSpPr>
          <p:nvPr/>
        </p:nvCxnSpPr>
        <p:spPr>
          <a:xfrm>
            <a:off x="9105451" y="4613326"/>
            <a:ext cx="549580" cy="257751"/>
          </a:xfrm>
          <a:prstGeom prst="bentConnector3">
            <a:avLst>
              <a:gd name="adj1" fmla="val 6288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8FEDE1B3-A0B7-494A-B79C-CB7B22394D0E}"/>
              </a:ext>
            </a:extLst>
          </p:cNvPr>
          <p:cNvCxnSpPr>
            <a:cxnSpLocks/>
            <a:stCxn id="41" idx="3"/>
            <a:endCxn id="38" idx="1"/>
          </p:cNvCxnSpPr>
          <p:nvPr/>
        </p:nvCxnSpPr>
        <p:spPr>
          <a:xfrm flipV="1">
            <a:off x="9105451" y="4871077"/>
            <a:ext cx="549580" cy="221383"/>
          </a:xfrm>
          <a:prstGeom prst="bentConnector3">
            <a:avLst>
              <a:gd name="adj1" fmla="val 6288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EDF0516-F4E8-4B6E-88C0-72B82FE7C1C4}"/>
              </a:ext>
            </a:extLst>
          </p:cNvPr>
          <p:cNvCxnSpPr>
            <a:cxnSpLocks/>
            <a:stCxn id="42" idx="3"/>
            <a:endCxn id="38" idx="1"/>
          </p:cNvCxnSpPr>
          <p:nvPr/>
        </p:nvCxnSpPr>
        <p:spPr>
          <a:xfrm flipV="1">
            <a:off x="9105451" y="4871077"/>
            <a:ext cx="549580" cy="700517"/>
          </a:xfrm>
          <a:prstGeom prst="bentConnector3">
            <a:avLst>
              <a:gd name="adj1" fmla="val 6288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5AB325F-25DF-455C-BB9A-D2B24ED1708E}"/>
              </a:ext>
            </a:extLst>
          </p:cNvPr>
          <p:cNvCxnSpPr>
            <a:cxnSpLocks/>
            <a:stCxn id="18" idx="3"/>
            <a:endCxn id="38" idx="3"/>
          </p:cNvCxnSpPr>
          <p:nvPr/>
        </p:nvCxnSpPr>
        <p:spPr>
          <a:xfrm>
            <a:off x="9618949" y="2373565"/>
            <a:ext cx="1971468" cy="2497512"/>
          </a:xfrm>
          <a:prstGeom prst="bentConnector3">
            <a:avLst>
              <a:gd name="adj1" fmla="val 111595"/>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352DCB6-26E5-4988-B39B-8ABD9154C3C9}"/>
              </a:ext>
            </a:extLst>
          </p:cNvPr>
          <p:cNvSpPr txBox="1"/>
          <p:nvPr/>
        </p:nvSpPr>
        <p:spPr>
          <a:xfrm>
            <a:off x="11615736" y="4884710"/>
            <a:ext cx="470041" cy="276999"/>
          </a:xfrm>
          <a:prstGeom prst="rect">
            <a:avLst/>
          </a:prstGeom>
          <a:noFill/>
        </p:spPr>
        <p:txBody>
          <a:bodyPr wrap="square" rtlCol="0">
            <a:spAutoFit/>
          </a:bodyPr>
          <a:lstStyle/>
          <a:p>
            <a:pPr algn="ctr"/>
            <a:r>
              <a:rPr lang="en-US" sz="1200" dirty="0"/>
              <a:t>1..*</a:t>
            </a:r>
          </a:p>
        </p:txBody>
      </p:sp>
      <p:sp>
        <p:nvSpPr>
          <p:cNvPr id="70" name="TextBox 69">
            <a:extLst>
              <a:ext uri="{FF2B5EF4-FFF2-40B4-BE49-F238E27FC236}">
                <a16:creationId xmlns:a16="http://schemas.microsoft.com/office/drawing/2014/main" id="{2FBE4282-E421-46B3-8FE7-D1CF46494CCE}"/>
              </a:ext>
            </a:extLst>
          </p:cNvPr>
          <p:cNvSpPr txBox="1"/>
          <p:nvPr/>
        </p:nvSpPr>
        <p:spPr>
          <a:xfrm>
            <a:off x="9032713" y="4365024"/>
            <a:ext cx="470041" cy="276999"/>
          </a:xfrm>
          <a:prstGeom prst="rect">
            <a:avLst/>
          </a:prstGeom>
          <a:noFill/>
        </p:spPr>
        <p:txBody>
          <a:bodyPr wrap="square" rtlCol="0">
            <a:spAutoFit/>
          </a:bodyPr>
          <a:lstStyle/>
          <a:p>
            <a:pPr algn="ctr"/>
            <a:r>
              <a:rPr lang="en-US" sz="1200" dirty="0"/>
              <a:t>1..1</a:t>
            </a:r>
          </a:p>
        </p:txBody>
      </p:sp>
      <p:sp>
        <p:nvSpPr>
          <p:cNvPr id="71" name="TextBox 70">
            <a:extLst>
              <a:ext uri="{FF2B5EF4-FFF2-40B4-BE49-F238E27FC236}">
                <a16:creationId xmlns:a16="http://schemas.microsoft.com/office/drawing/2014/main" id="{59D0F248-8AA5-4779-A363-0C52F864DEAE}"/>
              </a:ext>
            </a:extLst>
          </p:cNvPr>
          <p:cNvSpPr txBox="1"/>
          <p:nvPr/>
        </p:nvSpPr>
        <p:spPr>
          <a:xfrm>
            <a:off x="9053422" y="3850999"/>
            <a:ext cx="470041" cy="276999"/>
          </a:xfrm>
          <a:prstGeom prst="rect">
            <a:avLst/>
          </a:prstGeom>
          <a:noFill/>
        </p:spPr>
        <p:txBody>
          <a:bodyPr wrap="square" rtlCol="0">
            <a:spAutoFit/>
          </a:bodyPr>
          <a:lstStyle/>
          <a:p>
            <a:pPr algn="ctr"/>
            <a:r>
              <a:rPr lang="en-US" sz="1200" dirty="0"/>
              <a:t>1..1</a:t>
            </a:r>
          </a:p>
        </p:txBody>
      </p:sp>
      <p:sp>
        <p:nvSpPr>
          <p:cNvPr id="72" name="TextBox 71">
            <a:extLst>
              <a:ext uri="{FF2B5EF4-FFF2-40B4-BE49-F238E27FC236}">
                <a16:creationId xmlns:a16="http://schemas.microsoft.com/office/drawing/2014/main" id="{5B90FF5B-2CE3-4644-8E8B-1C0260509830}"/>
              </a:ext>
            </a:extLst>
          </p:cNvPr>
          <p:cNvSpPr txBox="1"/>
          <p:nvPr/>
        </p:nvSpPr>
        <p:spPr>
          <a:xfrm>
            <a:off x="9023581" y="4827024"/>
            <a:ext cx="470041" cy="276999"/>
          </a:xfrm>
          <a:prstGeom prst="rect">
            <a:avLst/>
          </a:prstGeom>
          <a:noFill/>
        </p:spPr>
        <p:txBody>
          <a:bodyPr wrap="square" rtlCol="0">
            <a:spAutoFit/>
          </a:bodyPr>
          <a:lstStyle/>
          <a:p>
            <a:pPr algn="ctr"/>
            <a:r>
              <a:rPr lang="en-US" sz="1200" dirty="0"/>
              <a:t>1..*</a:t>
            </a:r>
          </a:p>
        </p:txBody>
      </p:sp>
      <p:sp>
        <p:nvSpPr>
          <p:cNvPr id="74" name="TextBox 73">
            <a:extLst>
              <a:ext uri="{FF2B5EF4-FFF2-40B4-BE49-F238E27FC236}">
                <a16:creationId xmlns:a16="http://schemas.microsoft.com/office/drawing/2014/main" id="{BD09505A-DCE5-4C1E-98E6-B5359E311A10}"/>
              </a:ext>
            </a:extLst>
          </p:cNvPr>
          <p:cNvSpPr txBox="1"/>
          <p:nvPr/>
        </p:nvSpPr>
        <p:spPr>
          <a:xfrm>
            <a:off x="9023582" y="5326242"/>
            <a:ext cx="470041" cy="276999"/>
          </a:xfrm>
          <a:prstGeom prst="rect">
            <a:avLst/>
          </a:prstGeom>
          <a:noFill/>
        </p:spPr>
        <p:txBody>
          <a:bodyPr wrap="square" rtlCol="0">
            <a:spAutoFit/>
          </a:bodyPr>
          <a:lstStyle/>
          <a:p>
            <a:pPr algn="ctr"/>
            <a:r>
              <a:rPr lang="en-US" sz="1200" dirty="0"/>
              <a:t>1..*</a:t>
            </a:r>
          </a:p>
        </p:txBody>
      </p:sp>
      <p:sp>
        <p:nvSpPr>
          <p:cNvPr id="82" name="TextBox 81">
            <a:extLst>
              <a:ext uri="{FF2B5EF4-FFF2-40B4-BE49-F238E27FC236}">
                <a16:creationId xmlns:a16="http://schemas.microsoft.com/office/drawing/2014/main" id="{D6234072-40F8-42AE-9871-83C1E04DC893}"/>
              </a:ext>
            </a:extLst>
          </p:cNvPr>
          <p:cNvSpPr txBox="1"/>
          <p:nvPr/>
        </p:nvSpPr>
        <p:spPr>
          <a:xfrm>
            <a:off x="9053422" y="5600005"/>
            <a:ext cx="848789" cy="276999"/>
          </a:xfrm>
          <a:prstGeom prst="rect">
            <a:avLst/>
          </a:prstGeom>
          <a:noFill/>
        </p:spPr>
        <p:txBody>
          <a:bodyPr wrap="square" rtlCol="0">
            <a:spAutoFit/>
          </a:bodyPr>
          <a:lstStyle/>
          <a:p>
            <a:pPr algn="ctr"/>
            <a:r>
              <a:rPr lang="en-US" sz="1200" dirty="0"/>
              <a:t>{ordered}</a:t>
            </a:r>
          </a:p>
        </p:txBody>
      </p:sp>
      <p:cxnSp>
        <p:nvCxnSpPr>
          <p:cNvPr id="83" name="Connector: Elbow 82">
            <a:extLst>
              <a:ext uri="{FF2B5EF4-FFF2-40B4-BE49-F238E27FC236}">
                <a16:creationId xmlns:a16="http://schemas.microsoft.com/office/drawing/2014/main" id="{EFA6456D-5BE7-4A83-8284-5A60898A7CC8}"/>
              </a:ext>
            </a:extLst>
          </p:cNvPr>
          <p:cNvCxnSpPr>
            <a:cxnSpLocks/>
            <a:stCxn id="41" idx="1"/>
            <a:endCxn id="42" idx="1"/>
          </p:cNvCxnSpPr>
          <p:nvPr/>
        </p:nvCxnSpPr>
        <p:spPr>
          <a:xfrm rot="10800000" flipV="1">
            <a:off x="7170065" y="5092460"/>
            <a:ext cx="12700" cy="479134"/>
          </a:xfrm>
          <a:prstGeom prst="bentConnector3">
            <a:avLst>
              <a:gd name="adj1" fmla="val 2310441"/>
            </a:avLst>
          </a:prstGeom>
          <a:ln w="12700">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AAACCD5-2101-49B9-8943-529FAB4BFD23}"/>
              </a:ext>
            </a:extLst>
          </p:cNvPr>
          <p:cNvSpPr txBox="1"/>
          <p:nvPr/>
        </p:nvSpPr>
        <p:spPr>
          <a:xfrm>
            <a:off x="6805341" y="5055743"/>
            <a:ext cx="470041" cy="276999"/>
          </a:xfrm>
          <a:prstGeom prst="rect">
            <a:avLst/>
          </a:prstGeom>
          <a:noFill/>
        </p:spPr>
        <p:txBody>
          <a:bodyPr wrap="square" rtlCol="0">
            <a:spAutoFit/>
          </a:bodyPr>
          <a:lstStyle/>
          <a:p>
            <a:pPr algn="ctr"/>
            <a:r>
              <a:rPr lang="en-US" sz="1200" dirty="0"/>
              <a:t>1..2</a:t>
            </a:r>
          </a:p>
        </p:txBody>
      </p:sp>
      <p:sp>
        <p:nvSpPr>
          <p:cNvPr id="89" name="Rectangle 88">
            <a:extLst>
              <a:ext uri="{FF2B5EF4-FFF2-40B4-BE49-F238E27FC236}">
                <a16:creationId xmlns:a16="http://schemas.microsoft.com/office/drawing/2014/main" id="{E6C057F0-305B-48C3-A716-220ED186F5B1}"/>
              </a:ext>
            </a:extLst>
          </p:cNvPr>
          <p:cNvSpPr/>
          <p:nvPr/>
        </p:nvSpPr>
        <p:spPr>
          <a:xfrm>
            <a:off x="9374075" y="4556641"/>
            <a:ext cx="2669602" cy="5708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70C0"/>
              </a:solidFill>
            </a:endParaRPr>
          </a:p>
        </p:txBody>
      </p:sp>
      <p:sp>
        <p:nvSpPr>
          <p:cNvPr id="94" name="TextBox 93">
            <a:extLst>
              <a:ext uri="{FF2B5EF4-FFF2-40B4-BE49-F238E27FC236}">
                <a16:creationId xmlns:a16="http://schemas.microsoft.com/office/drawing/2014/main" id="{247FE29E-C96C-4AB7-8EAF-0D6F83D6650F}"/>
              </a:ext>
            </a:extLst>
          </p:cNvPr>
          <p:cNvSpPr txBox="1"/>
          <p:nvPr/>
        </p:nvSpPr>
        <p:spPr>
          <a:xfrm>
            <a:off x="361077" y="4326437"/>
            <a:ext cx="6305530" cy="2123658"/>
          </a:xfrm>
          <a:prstGeom prst="rect">
            <a:avLst/>
          </a:prstGeom>
          <a:noFill/>
        </p:spPr>
        <p:txBody>
          <a:bodyPr wrap="square" rtlCol="0">
            <a:spAutoFit/>
          </a:bodyPr>
          <a:lstStyle/>
          <a:p>
            <a:r>
              <a:rPr lang="en-US" sz="2400" b="1" dirty="0">
                <a:solidFill>
                  <a:srgbClr val="0070C0"/>
                </a:solidFill>
              </a:rPr>
              <a:t>Gazelle Test Definitions </a:t>
            </a:r>
            <a:r>
              <a:rPr lang="en-US" sz="2400" dirty="0">
                <a:solidFill>
                  <a:srgbClr val="0070C0"/>
                </a:solidFill>
              </a:rPr>
              <a:t>–</a:t>
            </a:r>
          </a:p>
          <a:p>
            <a:pPr marL="742950" lvl="1" indent="-285750">
              <a:buFont typeface="Wingdings" panose="05000000000000000000" pitchFamily="2" charset="2"/>
              <a:buChar char="v"/>
            </a:pPr>
            <a:r>
              <a:rPr lang="en-US" dirty="0">
                <a:solidFill>
                  <a:srgbClr val="0070C0"/>
                </a:solidFill>
              </a:rPr>
              <a:t>Consists of four components (detail on following slides)</a:t>
            </a:r>
          </a:p>
          <a:p>
            <a:pPr marL="742950" lvl="1" indent="-285750">
              <a:buFont typeface="Wingdings" panose="05000000000000000000" pitchFamily="2" charset="2"/>
              <a:buChar char="v"/>
            </a:pPr>
            <a:r>
              <a:rPr lang="en-US" dirty="0">
                <a:solidFill>
                  <a:srgbClr val="0070C0"/>
                </a:solidFill>
              </a:rPr>
              <a:t>GMM Test elements must be mapped from </a:t>
            </a:r>
            <a:endParaRPr lang="en-US" b="1" dirty="0">
              <a:solidFill>
                <a:srgbClr val="0070C0"/>
              </a:solidFill>
            </a:endParaRPr>
          </a:p>
          <a:p>
            <a:pPr marL="742950" lvl="1" indent="-285750">
              <a:buFont typeface="Wingdings" panose="05000000000000000000" pitchFamily="2" charset="2"/>
              <a:buChar char="v"/>
            </a:pPr>
            <a:r>
              <a:rPr lang="en-US" dirty="0">
                <a:solidFill>
                  <a:srgbClr val="0070C0"/>
                </a:solidFill>
              </a:rPr>
              <a:t>Test automation mostly external to Gazelle TM/GMM </a:t>
            </a:r>
          </a:p>
          <a:p>
            <a:pPr marL="742950" lvl="1" indent="-285750">
              <a:buFont typeface="Wingdings" panose="05000000000000000000" pitchFamily="2" charset="2"/>
              <a:buChar char="v"/>
            </a:pPr>
            <a:r>
              <a:rPr lang="en-US" dirty="0">
                <a:solidFill>
                  <a:srgbClr val="0070C0"/>
                </a:solidFill>
              </a:rPr>
              <a:t>Note:  </a:t>
            </a:r>
            <a:r>
              <a:rPr lang="en-US" i="1" dirty="0">
                <a:solidFill>
                  <a:srgbClr val="0070C0"/>
                </a:solidFill>
              </a:rPr>
              <a:t>Actors &amp; Transactions are Profile independent</a:t>
            </a:r>
          </a:p>
          <a:p>
            <a:pPr marL="742950" lvl="1" indent="-285750">
              <a:buFont typeface="Wingdings" panose="05000000000000000000" pitchFamily="2" charset="2"/>
              <a:buChar char="v"/>
            </a:pPr>
            <a:r>
              <a:rPr lang="en-US" i="1" dirty="0">
                <a:solidFill>
                  <a:srgbClr val="0070C0"/>
                </a:solidFill>
              </a:rPr>
              <a:t>Question:  “link” cardinality 2..2 or 1..* or … </a:t>
            </a:r>
            <a:r>
              <a:rPr lang="en-US" i="1" dirty="0">
                <a:solidFill>
                  <a:srgbClr val="FF0000"/>
                </a:solidFill>
              </a:rPr>
              <a:t>???</a:t>
            </a:r>
          </a:p>
          <a:p>
            <a:pPr marL="742950" lvl="1" indent="-285750">
              <a:buFont typeface="Wingdings" panose="05000000000000000000" pitchFamily="2" charset="2"/>
              <a:buChar char="v"/>
            </a:pPr>
            <a:r>
              <a:rPr lang="en-US" i="1" dirty="0">
                <a:solidFill>
                  <a:srgbClr val="0070C0"/>
                </a:solidFill>
              </a:rPr>
              <a:t>Question:  “links” are also “initiator” &amp; “consumer”</a:t>
            </a:r>
          </a:p>
        </p:txBody>
      </p:sp>
      <p:cxnSp>
        <p:nvCxnSpPr>
          <p:cNvPr id="97" name="Connector: Elbow 96">
            <a:extLst>
              <a:ext uri="{FF2B5EF4-FFF2-40B4-BE49-F238E27FC236}">
                <a16:creationId xmlns:a16="http://schemas.microsoft.com/office/drawing/2014/main" id="{515E16CC-7BDB-4AA4-A92C-3DFE0DC7FF91}"/>
              </a:ext>
            </a:extLst>
          </p:cNvPr>
          <p:cNvCxnSpPr>
            <a:cxnSpLocks/>
          </p:cNvCxnSpPr>
          <p:nvPr/>
        </p:nvCxnSpPr>
        <p:spPr>
          <a:xfrm rot="10800000">
            <a:off x="2353950" y="3609473"/>
            <a:ext cx="3020073" cy="1552237"/>
          </a:xfrm>
          <a:prstGeom prst="bentConnector3">
            <a:avLst>
              <a:gd name="adj1" fmla="val -4027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600D5CC-FEF5-414C-B639-5786422449D6}"/>
              </a:ext>
            </a:extLst>
          </p:cNvPr>
          <p:cNvSpPr txBox="1"/>
          <p:nvPr/>
        </p:nvSpPr>
        <p:spPr>
          <a:xfrm>
            <a:off x="9491523" y="2527246"/>
            <a:ext cx="470041" cy="276999"/>
          </a:xfrm>
          <a:prstGeom prst="rect">
            <a:avLst/>
          </a:prstGeom>
          <a:noFill/>
        </p:spPr>
        <p:txBody>
          <a:bodyPr wrap="square" rtlCol="0">
            <a:spAutoFit/>
          </a:bodyPr>
          <a:lstStyle/>
          <a:p>
            <a:pPr algn="ctr"/>
            <a:r>
              <a:rPr lang="en-US" sz="1200" dirty="0"/>
              <a:t>1..*</a:t>
            </a:r>
          </a:p>
        </p:txBody>
      </p:sp>
      <p:sp>
        <p:nvSpPr>
          <p:cNvPr id="45" name="TextBox 44">
            <a:extLst>
              <a:ext uri="{FF2B5EF4-FFF2-40B4-BE49-F238E27FC236}">
                <a16:creationId xmlns:a16="http://schemas.microsoft.com/office/drawing/2014/main" id="{B17E1040-10C2-44FD-9FF3-410F5E476F7A}"/>
              </a:ext>
            </a:extLst>
          </p:cNvPr>
          <p:cNvSpPr txBox="1"/>
          <p:nvPr/>
        </p:nvSpPr>
        <p:spPr>
          <a:xfrm>
            <a:off x="8108341" y="2554688"/>
            <a:ext cx="470041" cy="276999"/>
          </a:xfrm>
          <a:prstGeom prst="rect">
            <a:avLst/>
          </a:prstGeom>
          <a:noFill/>
        </p:spPr>
        <p:txBody>
          <a:bodyPr wrap="square" rtlCol="0">
            <a:spAutoFit/>
          </a:bodyPr>
          <a:lstStyle/>
          <a:p>
            <a:pPr algn="ctr"/>
            <a:r>
              <a:rPr lang="en-US" sz="1200" dirty="0"/>
              <a:t>1..*</a:t>
            </a:r>
          </a:p>
        </p:txBody>
      </p:sp>
      <p:sp>
        <p:nvSpPr>
          <p:cNvPr id="46" name="TextBox 45">
            <a:extLst>
              <a:ext uri="{FF2B5EF4-FFF2-40B4-BE49-F238E27FC236}">
                <a16:creationId xmlns:a16="http://schemas.microsoft.com/office/drawing/2014/main" id="{5433913C-8A33-43F3-8AF1-295B5764BB92}"/>
              </a:ext>
            </a:extLst>
          </p:cNvPr>
          <p:cNvSpPr txBox="1"/>
          <p:nvPr/>
        </p:nvSpPr>
        <p:spPr>
          <a:xfrm>
            <a:off x="3863986" y="2380098"/>
            <a:ext cx="1935386" cy="369332"/>
          </a:xfrm>
          <a:prstGeom prst="rect">
            <a:avLst/>
          </a:prstGeom>
          <a:noFill/>
          <a:ln w="19050">
            <a:solidFill>
              <a:srgbClr val="0070C0"/>
            </a:solidFill>
          </a:ln>
        </p:spPr>
        <p:txBody>
          <a:bodyPr wrap="square" rtlCol="0">
            <a:spAutoFit/>
          </a:bodyPr>
          <a:lstStyle/>
          <a:p>
            <a:pPr algn="ctr"/>
            <a:r>
              <a:rPr lang="en-US" dirty="0"/>
              <a:t>AIPO</a:t>
            </a:r>
          </a:p>
        </p:txBody>
      </p:sp>
      <p:cxnSp>
        <p:nvCxnSpPr>
          <p:cNvPr id="48" name="Connector: Elbow 47">
            <a:extLst>
              <a:ext uri="{FF2B5EF4-FFF2-40B4-BE49-F238E27FC236}">
                <a16:creationId xmlns:a16="http://schemas.microsoft.com/office/drawing/2014/main" id="{2F2354A3-C86A-4937-AD62-0DFF102B458C}"/>
              </a:ext>
            </a:extLst>
          </p:cNvPr>
          <p:cNvCxnSpPr>
            <a:cxnSpLocks/>
            <a:stCxn id="18" idx="1"/>
            <a:endCxn id="46" idx="3"/>
          </p:cNvCxnSpPr>
          <p:nvPr/>
        </p:nvCxnSpPr>
        <p:spPr>
          <a:xfrm rot="10800000" flipV="1">
            <a:off x="5799373" y="2373564"/>
            <a:ext cx="1884191" cy="191199"/>
          </a:xfrm>
          <a:prstGeom prst="bentConnector3">
            <a:avLst>
              <a:gd name="adj1" fmla="val 30052"/>
            </a:avLst>
          </a:prstGeom>
          <a:ln w="12700">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89141712-C769-44B8-9D91-32479341F828}"/>
              </a:ext>
            </a:extLst>
          </p:cNvPr>
          <p:cNvCxnSpPr>
            <a:cxnSpLocks/>
            <a:stCxn id="24" idx="0"/>
            <a:endCxn id="46" idx="3"/>
          </p:cNvCxnSpPr>
          <p:nvPr/>
        </p:nvCxnSpPr>
        <p:spPr>
          <a:xfrm rot="16200000" flipV="1">
            <a:off x="6200976" y="2163161"/>
            <a:ext cx="520407" cy="132361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63B0313-5301-4E2E-8C04-10683EE16376}"/>
              </a:ext>
            </a:extLst>
          </p:cNvPr>
          <p:cNvSpPr txBox="1"/>
          <p:nvPr/>
        </p:nvSpPr>
        <p:spPr>
          <a:xfrm>
            <a:off x="7235496" y="2113450"/>
            <a:ext cx="470041" cy="276999"/>
          </a:xfrm>
          <a:prstGeom prst="rect">
            <a:avLst/>
          </a:prstGeom>
          <a:noFill/>
        </p:spPr>
        <p:txBody>
          <a:bodyPr wrap="square" rtlCol="0">
            <a:spAutoFit/>
          </a:bodyPr>
          <a:lstStyle/>
          <a:p>
            <a:pPr algn="ctr"/>
            <a:r>
              <a:rPr lang="en-US" sz="1200" dirty="0"/>
              <a:t>1..1</a:t>
            </a:r>
          </a:p>
        </p:txBody>
      </p:sp>
      <p:sp>
        <p:nvSpPr>
          <p:cNvPr id="58" name="TextBox 57">
            <a:extLst>
              <a:ext uri="{FF2B5EF4-FFF2-40B4-BE49-F238E27FC236}">
                <a16:creationId xmlns:a16="http://schemas.microsoft.com/office/drawing/2014/main" id="{16718C5C-ABB8-492A-AFD6-A787EA7DB2D8}"/>
              </a:ext>
            </a:extLst>
          </p:cNvPr>
          <p:cNvSpPr txBox="1"/>
          <p:nvPr/>
        </p:nvSpPr>
        <p:spPr>
          <a:xfrm>
            <a:off x="6717024" y="2845739"/>
            <a:ext cx="470041" cy="276999"/>
          </a:xfrm>
          <a:prstGeom prst="rect">
            <a:avLst/>
          </a:prstGeom>
          <a:noFill/>
        </p:spPr>
        <p:txBody>
          <a:bodyPr wrap="square" rtlCol="0">
            <a:spAutoFit/>
          </a:bodyPr>
          <a:lstStyle/>
          <a:p>
            <a:pPr algn="ctr"/>
            <a:r>
              <a:rPr lang="en-US" sz="1200" dirty="0"/>
              <a:t>1..1</a:t>
            </a:r>
          </a:p>
        </p:txBody>
      </p:sp>
      <p:cxnSp>
        <p:nvCxnSpPr>
          <p:cNvPr id="60" name="Connector: Elbow 59">
            <a:extLst>
              <a:ext uri="{FF2B5EF4-FFF2-40B4-BE49-F238E27FC236}">
                <a16:creationId xmlns:a16="http://schemas.microsoft.com/office/drawing/2014/main" id="{63351F95-FC37-4B20-9783-5A50FE2DDE5C}"/>
              </a:ext>
            </a:extLst>
          </p:cNvPr>
          <p:cNvCxnSpPr>
            <a:cxnSpLocks/>
          </p:cNvCxnSpPr>
          <p:nvPr/>
        </p:nvCxnSpPr>
        <p:spPr>
          <a:xfrm rot="16200000" flipV="1">
            <a:off x="5067264" y="3187720"/>
            <a:ext cx="2210950" cy="1326145"/>
          </a:xfrm>
          <a:prstGeom prst="bentConnector3">
            <a:avLst>
              <a:gd name="adj1" fmla="val 64506"/>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B370304-862D-4F9A-9378-1C81A33A6B81}"/>
              </a:ext>
            </a:extLst>
          </p:cNvPr>
          <p:cNvCxnSpPr>
            <a:cxnSpLocks/>
          </p:cNvCxnSpPr>
          <p:nvPr/>
        </p:nvCxnSpPr>
        <p:spPr>
          <a:xfrm>
            <a:off x="6835812" y="4965523"/>
            <a:ext cx="287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BBC3C1A-5B2D-4314-BE3C-CEBD3B907C77}"/>
              </a:ext>
            </a:extLst>
          </p:cNvPr>
          <p:cNvSpPr txBox="1"/>
          <p:nvPr/>
        </p:nvSpPr>
        <p:spPr>
          <a:xfrm>
            <a:off x="3786121" y="2728293"/>
            <a:ext cx="1608119" cy="400110"/>
          </a:xfrm>
          <a:prstGeom prst="rect">
            <a:avLst/>
          </a:prstGeom>
          <a:noFill/>
        </p:spPr>
        <p:txBody>
          <a:bodyPr wrap="square" rtlCol="0">
            <a:spAutoFit/>
          </a:bodyPr>
          <a:lstStyle/>
          <a:p>
            <a:r>
              <a:rPr lang="en-US" sz="1000" dirty="0">
                <a:solidFill>
                  <a:srgbClr val="0070C0"/>
                </a:solidFill>
              </a:rPr>
              <a:t>Actor / Integration Profile / Profile Option “Tuple”</a:t>
            </a:r>
          </a:p>
        </p:txBody>
      </p:sp>
      <p:sp>
        <p:nvSpPr>
          <p:cNvPr id="87" name="TextBox 86">
            <a:extLst>
              <a:ext uri="{FF2B5EF4-FFF2-40B4-BE49-F238E27FC236}">
                <a16:creationId xmlns:a16="http://schemas.microsoft.com/office/drawing/2014/main" id="{BA00E5A4-9B3B-4DA6-A893-759692F9EAB0}"/>
              </a:ext>
            </a:extLst>
          </p:cNvPr>
          <p:cNvSpPr txBox="1"/>
          <p:nvPr/>
        </p:nvSpPr>
        <p:spPr>
          <a:xfrm>
            <a:off x="5466674" y="2845739"/>
            <a:ext cx="470041" cy="276999"/>
          </a:xfrm>
          <a:prstGeom prst="rect">
            <a:avLst/>
          </a:prstGeom>
          <a:noFill/>
        </p:spPr>
        <p:txBody>
          <a:bodyPr wrap="square" rtlCol="0">
            <a:spAutoFit/>
          </a:bodyPr>
          <a:lstStyle/>
          <a:p>
            <a:pPr algn="ctr"/>
            <a:r>
              <a:rPr lang="en-US" sz="1200" dirty="0"/>
              <a:t>1..*</a:t>
            </a:r>
          </a:p>
        </p:txBody>
      </p:sp>
    </p:spTree>
    <p:extLst>
      <p:ext uri="{BB962C8B-B14F-4D97-AF65-F5344CB8AC3E}">
        <p14:creationId xmlns:p14="http://schemas.microsoft.com/office/powerpoint/2010/main" val="230515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53" presetClass="entr" presetSubtype="16"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animEffect transition="in" filter="fade">
                                      <p:cBhvr>
                                        <p:cTn id="49" dur="500"/>
                                        <p:tgtEl>
                                          <p:spTgt spid="3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500" fill="hold"/>
                                        <p:tgtEl>
                                          <p:spTgt spid="36"/>
                                        </p:tgtEl>
                                        <p:attrNameLst>
                                          <p:attrName>ppt_w</p:attrName>
                                        </p:attrNameLst>
                                      </p:cBhvr>
                                      <p:tavLst>
                                        <p:tav tm="0">
                                          <p:val>
                                            <p:fltVal val="0"/>
                                          </p:val>
                                        </p:tav>
                                        <p:tav tm="100000">
                                          <p:val>
                                            <p:strVal val="#ppt_w"/>
                                          </p:val>
                                        </p:tav>
                                      </p:tavLst>
                                    </p:anim>
                                    <p:anim calcmode="lin" valueType="num">
                                      <p:cBhvr>
                                        <p:cTn id="53" dur="500" fill="hold"/>
                                        <p:tgtEl>
                                          <p:spTgt spid="36"/>
                                        </p:tgtEl>
                                        <p:attrNameLst>
                                          <p:attrName>ppt_h</p:attrName>
                                        </p:attrNameLst>
                                      </p:cBhvr>
                                      <p:tavLst>
                                        <p:tav tm="0">
                                          <p:val>
                                            <p:fltVal val="0"/>
                                          </p:val>
                                        </p:tav>
                                        <p:tav tm="100000">
                                          <p:val>
                                            <p:strVal val="#ppt_h"/>
                                          </p:val>
                                        </p:tav>
                                      </p:tavLst>
                                    </p:anim>
                                    <p:animEffect transition="in" filter="fade">
                                      <p:cBhvr>
                                        <p:cTn id="54" dur="500"/>
                                        <p:tgtEl>
                                          <p:spTgt spid="3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500" fill="hold"/>
                                        <p:tgtEl>
                                          <p:spTgt spid="37"/>
                                        </p:tgtEl>
                                        <p:attrNameLst>
                                          <p:attrName>ppt_w</p:attrName>
                                        </p:attrNameLst>
                                      </p:cBhvr>
                                      <p:tavLst>
                                        <p:tav tm="0">
                                          <p:val>
                                            <p:fltVal val="0"/>
                                          </p:val>
                                        </p:tav>
                                        <p:tav tm="100000">
                                          <p:val>
                                            <p:strVal val="#ppt_w"/>
                                          </p:val>
                                        </p:tav>
                                      </p:tavLst>
                                    </p:anim>
                                    <p:anim calcmode="lin" valueType="num">
                                      <p:cBhvr>
                                        <p:cTn id="58" dur="500" fill="hold"/>
                                        <p:tgtEl>
                                          <p:spTgt spid="37"/>
                                        </p:tgtEl>
                                        <p:attrNameLst>
                                          <p:attrName>ppt_h</p:attrName>
                                        </p:attrNameLst>
                                      </p:cBhvr>
                                      <p:tavLst>
                                        <p:tav tm="0">
                                          <p:val>
                                            <p:fltVal val="0"/>
                                          </p:val>
                                        </p:tav>
                                        <p:tav tm="100000">
                                          <p:val>
                                            <p:strVal val="#ppt_h"/>
                                          </p:val>
                                        </p:tav>
                                      </p:tavLst>
                                    </p:anim>
                                    <p:animEffect transition="in" filter="fade">
                                      <p:cBhvr>
                                        <p:cTn id="59" dur="500"/>
                                        <p:tgtEl>
                                          <p:spTgt spid="3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p:cTn id="62" dur="500" fill="hold"/>
                                        <p:tgtEl>
                                          <p:spTgt spid="38"/>
                                        </p:tgtEl>
                                        <p:attrNameLst>
                                          <p:attrName>ppt_w</p:attrName>
                                        </p:attrNameLst>
                                      </p:cBhvr>
                                      <p:tavLst>
                                        <p:tav tm="0">
                                          <p:val>
                                            <p:fltVal val="0"/>
                                          </p:val>
                                        </p:tav>
                                        <p:tav tm="100000">
                                          <p:val>
                                            <p:strVal val="#ppt_w"/>
                                          </p:val>
                                        </p:tav>
                                      </p:tavLst>
                                    </p:anim>
                                    <p:anim calcmode="lin" valueType="num">
                                      <p:cBhvr>
                                        <p:cTn id="63" dur="500" fill="hold"/>
                                        <p:tgtEl>
                                          <p:spTgt spid="38"/>
                                        </p:tgtEl>
                                        <p:attrNameLst>
                                          <p:attrName>ppt_h</p:attrName>
                                        </p:attrNameLst>
                                      </p:cBhvr>
                                      <p:tavLst>
                                        <p:tav tm="0">
                                          <p:val>
                                            <p:fltVal val="0"/>
                                          </p:val>
                                        </p:tav>
                                        <p:tav tm="100000">
                                          <p:val>
                                            <p:strVal val="#ppt_h"/>
                                          </p:val>
                                        </p:tav>
                                      </p:tavLst>
                                    </p:anim>
                                    <p:animEffect transition="in" filter="fade">
                                      <p:cBhvr>
                                        <p:cTn id="64" dur="500"/>
                                        <p:tgtEl>
                                          <p:spTgt spid="3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p:cTn id="67" dur="500" fill="hold"/>
                                        <p:tgtEl>
                                          <p:spTgt spid="39"/>
                                        </p:tgtEl>
                                        <p:attrNameLst>
                                          <p:attrName>ppt_w</p:attrName>
                                        </p:attrNameLst>
                                      </p:cBhvr>
                                      <p:tavLst>
                                        <p:tav tm="0">
                                          <p:val>
                                            <p:fltVal val="0"/>
                                          </p:val>
                                        </p:tav>
                                        <p:tav tm="100000">
                                          <p:val>
                                            <p:strVal val="#ppt_w"/>
                                          </p:val>
                                        </p:tav>
                                      </p:tavLst>
                                    </p:anim>
                                    <p:anim calcmode="lin" valueType="num">
                                      <p:cBhvr>
                                        <p:cTn id="68" dur="500" fill="hold"/>
                                        <p:tgtEl>
                                          <p:spTgt spid="39"/>
                                        </p:tgtEl>
                                        <p:attrNameLst>
                                          <p:attrName>ppt_h</p:attrName>
                                        </p:attrNameLst>
                                      </p:cBhvr>
                                      <p:tavLst>
                                        <p:tav tm="0">
                                          <p:val>
                                            <p:fltVal val="0"/>
                                          </p:val>
                                        </p:tav>
                                        <p:tav tm="100000">
                                          <p:val>
                                            <p:strVal val="#ppt_h"/>
                                          </p:val>
                                        </p:tav>
                                      </p:tavLst>
                                    </p:anim>
                                    <p:animEffect transition="in" filter="fade">
                                      <p:cBhvr>
                                        <p:cTn id="69" dur="500"/>
                                        <p:tgtEl>
                                          <p:spTgt spid="39"/>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p:cTn id="72" dur="500" fill="hold"/>
                                        <p:tgtEl>
                                          <p:spTgt spid="40"/>
                                        </p:tgtEl>
                                        <p:attrNameLst>
                                          <p:attrName>ppt_w</p:attrName>
                                        </p:attrNameLst>
                                      </p:cBhvr>
                                      <p:tavLst>
                                        <p:tav tm="0">
                                          <p:val>
                                            <p:fltVal val="0"/>
                                          </p:val>
                                        </p:tav>
                                        <p:tav tm="100000">
                                          <p:val>
                                            <p:strVal val="#ppt_w"/>
                                          </p:val>
                                        </p:tav>
                                      </p:tavLst>
                                    </p:anim>
                                    <p:anim calcmode="lin" valueType="num">
                                      <p:cBhvr>
                                        <p:cTn id="73" dur="500" fill="hold"/>
                                        <p:tgtEl>
                                          <p:spTgt spid="40"/>
                                        </p:tgtEl>
                                        <p:attrNameLst>
                                          <p:attrName>ppt_h</p:attrName>
                                        </p:attrNameLst>
                                      </p:cBhvr>
                                      <p:tavLst>
                                        <p:tav tm="0">
                                          <p:val>
                                            <p:fltVal val="0"/>
                                          </p:val>
                                        </p:tav>
                                        <p:tav tm="100000">
                                          <p:val>
                                            <p:strVal val="#ppt_h"/>
                                          </p:val>
                                        </p:tav>
                                      </p:tavLst>
                                    </p:anim>
                                    <p:animEffect transition="in" filter="fade">
                                      <p:cBhvr>
                                        <p:cTn id="74" dur="500"/>
                                        <p:tgtEl>
                                          <p:spTgt spid="40"/>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p:cTn id="77" dur="500" fill="hold"/>
                                        <p:tgtEl>
                                          <p:spTgt spid="41"/>
                                        </p:tgtEl>
                                        <p:attrNameLst>
                                          <p:attrName>ppt_w</p:attrName>
                                        </p:attrNameLst>
                                      </p:cBhvr>
                                      <p:tavLst>
                                        <p:tav tm="0">
                                          <p:val>
                                            <p:fltVal val="0"/>
                                          </p:val>
                                        </p:tav>
                                        <p:tav tm="100000">
                                          <p:val>
                                            <p:strVal val="#ppt_w"/>
                                          </p:val>
                                        </p:tav>
                                      </p:tavLst>
                                    </p:anim>
                                    <p:anim calcmode="lin" valueType="num">
                                      <p:cBhvr>
                                        <p:cTn id="78" dur="500" fill="hold"/>
                                        <p:tgtEl>
                                          <p:spTgt spid="41"/>
                                        </p:tgtEl>
                                        <p:attrNameLst>
                                          <p:attrName>ppt_h</p:attrName>
                                        </p:attrNameLst>
                                      </p:cBhvr>
                                      <p:tavLst>
                                        <p:tav tm="0">
                                          <p:val>
                                            <p:fltVal val="0"/>
                                          </p:val>
                                        </p:tav>
                                        <p:tav tm="100000">
                                          <p:val>
                                            <p:strVal val="#ppt_h"/>
                                          </p:val>
                                        </p:tav>
                                      </p:tavLst>
                                    </p:anim>
                                    <p:animEffect transition="in" filter="fade">
                                      <p:cBhvr>
                                        <p:cTn id="79" dur="500"/>
                                        <p:tgtEl>
                                          <p:spTgt spid="41"/>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p:cTn id="82" dur="500" fill="hold"/>
                                        <p:tgtEl>
                                          <p:spTgt spid="42"/>
                                        </p:tgtEl>
                                        <p:attrNameLst>
                                          <p:attrName>ppt_w</p:attrName>
                                        </p:attrNameLst>
                                      </p:cBhvr>
                                      <p:tavLst>
                                        <p:tav tm="0">
                                          <p:val>
                                            <p:fltVal val="0"/>
                                          </p:val>
                                        </p:tav>
                                        <p:tav tm="100000">
                                          <p:val>
                                            <p:strVal val="#ppt_w"/>
                                          </p:val>
                                        </p:tav>
                                      </p:tavLst>
                                    </p:anim>
                                    <p:anim calcmode="lin" valueType="num">
                                      <p:cBhvr>
                                        <p:cTn id="83" dur="500" fill="hold"/>
                                        <p:tgtEl>
                                          <p:spTgt spid="42"/>
                                        </p:tgtEl>
                                        <p:attrNameLst>
                                          <p:attrName>ppt_h</p:attrName>
                                        </p:attrNameLst>
                                      </p:cBhvr>
                                      <p:tavLst>
                                        <p:tav tm="0">
                                          <p:val>
                                            <p:fltVal val="0"/>
                                          </p:val>
                                        </p:tav>
                                        <p:tav tm="100000">
                                          <p:val>
                                            <p:strVal val="#ppt_h"/>
                                          </p:val>
                                        </p:tav>
                                      </p:tavLst>
                                    </p:anim>
                                    <p:animEffect transition="in" filter="fade">
                                      <p:cBhvr>
                                        <p:cTn id="84" dur="500"/>
                                        <p:tgtEl>
                                          <p:spTgt spid="42"/>
                                        </p:tgtEl>
                                      </p:cBhvr>
                                    </p:animEffect>
                                  </p:childTnLst>
                                </p:cTn>
                              </p:par>
                              <p:par>
                                <p:cTn id="85" presetID="53" presetClass="entr" presetSubtype="16"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p:cTn id="87" dur="500" fill="hold"/>
                                        <p:tgtEl>
                                          <p:spTgt spid="49"/>
                                        </p:tgtEl>
                                        <p:attrNameLst>
                                          <p:attrName>ppt_w</p:attrName>
                                        </p:attrNameLst>
                                      </p:cBhvr>
                                      <p:tavLst>
                                        <p:tav tm="0">
                                          <p:val>
                                            <p:fltVal val="0"/>
                                          </p:val>
                                        </p:tav>
                                        <p:tav tm="100000">
                                          <p:val>
                                            <p:strVal val="#ppt_w"/>
                                          </p:val>
                                        </p:tav>
                                      </p:tavLst>
                                    </p:anim>
                                    <p:anim calcmode="lin" valueType="num">
                                      <p:cBhvr>
                                        <p:cTn id="88" dur="500" fill="hold"/>
                                        <p:tgtEl>
                                          <p:spTgt spid="49"/>
                                        </p:tgtEl>
                                        <p:attrNameLst>
                                          <p:attrName>ppt_h</p:attrName>
                                        </p:attrNameLst>
                                      </p:cBhvr>
                                      <p:tavLst>
                                        <p:tav tm="0">
                                          <p:val>
                                            <p:fltVal val="0"/>
                                          </p:val>
                                        </p:tav>
                                        <p:tav tm="100000">
                                          <p:val>
                                            <p:strVal val="#ppt_h"/>
                                          </p:val>
                                        </p:tav>
                                      </p:tavLst>
                                    </p:anim>
                                    <p:animEffect transition="in" filter="fade">
                                      <p:cBhvr>
                                        <p:cTn id="89" dur="500"/>
                                        <p:tgtEl>
                                          <p:spTgt spid="49"/>
                                        </p:tgtEl>
                                      </p:cBhvr>
                                    </p:animEffect>
                                  </p:childTnLst>
                                </p:cTn>
                              </p:par>
                              <p:par>
                                <p:cTn id="90" presetID="53" presetClass="entr" presetSubtype="16"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p:cTn id="92" dur="500" fill="hold"/>
                                        <p:tgtEl>
                                          <p:spTgt spid="50"/>
                                        </p:tgtEl>
                                        <p:attrNameLst>
                                          <p:attrName>ppt_w</p:attrName>
                                        </p:attrNameLst>
                                      </p:cBhvr>
                                      <p:tavLst>
                                        <p:tav tm="0">
                                          <p:val>
                                            <p:fltVal val="0"/>
                                          </p:val>
                                        </p:tav>
                                        <p:tav tm="100000">
                                          <p:val>
                                            <p:strVal val="#ppt_w"/>
                                          </p:val>
                                        </p:tav>
                                      </p:tavLst>
                                    </p:anim>
                                    <p:anim calcmode="lin" valueType="num">
                                      <p:cBhvr>
                                        <p:cTn id="93" dur="500" fill="hold"/>
                                        <p:tgtEl>
                                          <p:spTgt spid="50"/>
                                        </p:tgtEl>
                                        <p:attrNameLst>
                                          <p:attrName>ppt_h</p:attrName>
                                        </p:attrNameLst>
                                      </p:cBhvr>
                                      <p:tavLst>
                                        <p:tav tm="0">
                                          <p:val>
                                            <p:fltVal val="0"/>
                                          </p:val>
                                        </p:tav>
                                        <p:tav tm="100000">
                                          <p:val>
                                            <p:strVal val="#ppt_h"/>
                                          </p:val>
                                        </p:tav>
                                      </p:tavLst>
                                    </p:anim>
                                    <p:animEffect transition="in" filter="fade">
                                      <p:cBhvr>
                                        <p:cTn id="94" dur="500"/>
                                        <p:tgtEl>
                                          <p:spTgt spid="50"/>
                                        </p:tgtEl>
                                      </p:cBhvr>
                                    </p:animEffect>
                                  </p:childTnLst>
                                </p:cTn>
                              </p:par>
                              <p:par>
                                <p:cTn id="95" presetID="53" presetClass="entr" presetSubtype="16"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 calcmode="lin" valueType="num">
                                      <p:cBhvr>
                                        <p:cTn id="97" dur="500" fill="hold"/>
                                        <p:tgtEl>
                                          <p:spTgt spid="53"/>
                                        </p:tgtEl>
                                        <p:attrNameLst>
                                          <p:attrName>ppt_w</p:attrName>
                                        </p:attrNameLst>
                                      </p:cBhvr>
                                      <p:tavLst>
                                        <p:tav tm="0">
                                          <p:val>
                                            <p:fltVal val="0"/>
                                          </p:val>
                                        </p:tav>
                                        <p:tav tm="100000">
                                          <p:val>
                                            <p:strVal val="#ppt_w"/>
                                          </p:val>
                                        </p:tav>
                                      </p:tavLst>
                                    </p:anim>
                                    <p:anim calcmode="lin" valueType="num">
                                      <p:cBhvr>
                                        <p:cTn id="98" dur="500" fill="hold"/>
                                        <p:tgtEl>
                                          <p:spTgt spid="53"/>
                                        </p:tgtEl>
                                        <p:attrNameLst>
                                          <p:attrName>ppt_h</p:attrName>
                                        </p:attrNameLst>
                                      </p:cBhvr>
                                      <p:tavLst>
                                        <p:tav tm="0">
                                          <p:val>
                                            <p:fltVal val="0"/>
                                          </p:val>
                                        </p:tav>
                                        <p:tav tm="100000">
                                          <p:val>
                                            <p:strVal val="#ppt_h"/>
                                          </p:val>
                                        </p:tav>
                                      </p:tavLst>
                                    </p:anim>
                                    <p:animEffect transition="in" filter="fade">
                                      <p:cBhvr>
                                        <p:cTn id="99" dur="500"/>
                                        <p:tgtEl>
                                          <p:spTgt spid="53"/>
                                        </p:tgtEl>
                                      </p:cBhvr>
                                    </p:animEffect>
                                  </p:childTnLst>
                                </p:cTn>
                              </p:par>
                              <p:par>
                                <p:cTn id="100" presetID="53" presetClass="entr" presetSubtype="16" fill="hold" nodeType="withEffect">
                                  <p:stCondLst>
                                    <p:cond delay="0"/>
                                  </p:stCondLst>
                                  <p:childTnLst>
                                    <p:set>
                                      <p:cBhvr>
                                        <p:cTn id="101" dur="1" fill="hold">
                                          <p:stCondLst>
                                            <p:cond delay="0"/>
                                          </p:stCondLst>
                                        </p:cTn>
                                        <p:tgtEl>
                                          <p:spTgt spid="56"/>
                                        </p:tgtEl>
                                        <p:attrNameLst>
                                          <p:attrName>style.visibility</p:attrName>
                                        </p:attrNameLst>
                                      </p:cBhvr>
                                      <p:to>
                                        <p:strVal val="visible"/>
                                      </p:to>
                                    </p:set>
                                    <p:anim calcmode="lin" valueType="num">
                                      <p:cBhvr>
                                        <p:cTn id="102" dur="500" fill="hold"/>
                                        <p:tgtEl>
                                          <p:spTgt spid="56"/>
                                        </p:tgtEl>
                                        <p:attrNameLst>
                                          <p:attrName>ppt_w</p:attrName>
                                        </p:attrNameLst>
                                      </p:cBhvr>
                                      <p:tavLst>
                                        <p:tav tm="0">
                                          <p:val>
                                            <p:fltVal val="0"/>
                                          </p:val>
                                        </p:tav>
                                        <p:tav tm="100000">
                                          <p:val>
                                            <p:strVal val="#ppt_w"/>
                                          </p:val>
                                        </p:tav>
                                      </p:tavLst>
                                    </p:anim>
                                    <p:anim calcmode="lin" valueType="num">
                                      <p:cBhvr>
                                        <p:cTn id="103" dur="500" fill="hold"/>
                                        <p:tgtEl>
                                          <p:spTgt spid="56"/>
                                        </p:tgtEl>
                                        <p:attrNameLst>
                                          <p:attrName>ppt_h</p:attrName>
                                        </p:attrNameLst>
                                      </p:cBhvr>
                                      <p:tavLst>
                                        <p:tav tm="0">
                                          <p:val>
                                            <p:fltVal val="0"/>
                                          </p:val>
                                        </p:tav>
                                        <p:tav tm="100000">
                                          <p:val>
                                            <p:strVal val="#ppt_h"/>
                                          </p:val>
                                        </p:tav>
                                      </p:tavLst>
                                    </p:anim>
                                    <p:animEffect transition="in" filter="fade">
                                      <p:cBhvr>
                                        <p:cTn id="104" dur="500"/>
                                        <p:tgtEl>
                                          <p:spTgt spid="56"/>
                                        </p:tgtEl>
                                      </p:cBhvr>
                                    </p:animEffect>
                                  </p:childTnLst>
                                </p:cTn>
                              </p:par>
                              <p:par>
                                <p:cTn id="105" presetID="53" presetClass="entr" presetSubtype="16"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anim calcmode="lin" valueType="num">
                                      <p:cBhvr>
                                        <p:cTn id="107" dur="500" fill="hold"/>
                                        <p:tgtEl>
                                          <p:spTgt spid="59"/>
                                        </p:tgtEl>
                                        <p:attrNameLst>
                                          <p:attrName>ppt_w</p:attrName>
                                        </p:attrNameLst>
                                      </p:cBhvr>
                                      <p:tavLst>
                                        <p:tav tm="0">
                                          <p:val>
                                            <p:fltVal val="0"/>
                                          </p:val>
                                        </p:tav>
                                        <p:tav tm="100000">
                                          <p:val>
                                            <p:strVal val="#ppt_w"/>
                                          </p:val>
                                        </p:tav>
                                      </p:tavLst>
                                    </p:anim>
                                    <p:anim calcmode="lin" valueType="num">
                                      <p:cBhvr>
                                        <p:cTn id="108" dur="500" fill="hold"/>
                                        <p:tgtEl>
                                          <p:spTgt spid="59"/>
                                        </p:tgtEl>
                                        <p:attrNameLst>
                                          <p:attrName>ppt_h</p:attrName>
                                        </p:attrNameLst>
                                      </p:cBhvr>
                                      <p:tavLst>
                                        <p:tav tm="0">
                                          <p:val>
                                            <p:fltVal val="0"/>
                                          </p:val>
                                        </p:tav>
                                        <p:tav tm="100000">
                                          <p:val>
                                            <p:strVal val="#ppt_h"/>
                                          </p:val>
                                        </p:tav>
                                      </p:tavLst>
                                    </p:anim>
                                    <p:animEffect transition="in" filter="fade">
                                      <p:cBhvr>
                                        <p:cTn id="109" dur="500"/>
                                        <p:tgtEl>
                                          <p:spTgt spid="59"/>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p:cTn id="112" dur="500" fill="hold"/>
                                        <p:tgtEl>
                                          <p:spTgt spid="62"/>
                                        </p:tgtEl>
                                        <p:attrNameLst>
                                          <p:attrName>ppt_w</p:attrName>
                                        </p:attrNameLst>
                                      </p:cBhvr>
                                      <p:tavLst>
                                        <p:tav tm="0">
                                          <p:val>
                                            <p:fltVal val="0"/>
                                          </p:val>
                                        </p:tav>
                                        <p:tav tm="100000">
                                          <p:val>
                                            <p:strVal val="#ppt_w"/>
                                          </p:val>
                                        </p:tav>
                                      </p:tavLst>
                                    </p:anim>
                                    <p:anim calcmode="lin" valueType="num">
                                      <p:cBhvr>
                                        <p:cTn id="113" dur="500" fill="hold"/>
                                        <p:tgtEl>
                                          <p:spTgt spid="62"/>
                                        </p:tgtEl>
                                        <p:attrNameLst>
                                          <p:attrName>ppt_h</p:attrName>
                                        </p:attrNameLst>
                                      </p:cBhvr>
                                      <p:tavLst>
                                        <p:tav tm="0">
                                          <p:val>
                                            <p:fltVal val="0"/>
                                          </p:val>
                                        </p:tav>
                                        <p:tav tm="100000">
                                          <p:val>
                                            <p:strVal val="#ppt_h"/>
                                          </p:val>
                                        </p:tav>
                                      </p:tavLst>
                                    </p:anim>
                                    <p:animEffect transition="in" filter="fade">
                                      <p:cBhvr>
                                        <p:cTn id="114" dur="500"/>
                                        <p:tgtEl>
                                          <p:spTgt spid="62"/>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 calcmode="lin" valueType="num">
                                      <p:cBhvr>
                                        <p:cTn id="117" dur="500" fill="hold"/>
                                        <p:tgtEl>
                                          <p:spTgt spid="70"/>
                                        </p:tgtEl>
                                        <p:attrNameLst>
                                          <p:attrName>ppt_w</p:attrName>
                                        </p:attrNameLst>
                                      </p:cBhvr>
                                      <p:tavLst>
                                        <p:tav tm="0">
                                          <p:val>
                                            <p:fltVal val="0"/>
                                          </p:val>
                                        </p:tav>
                                        <p:tav tm="100000">
                                          <p:val>
                                            <p:strVal val="#ppt_w"/>
                                          </p:val>
                                        </p:tav>
                                      </p:tavLst>
                                    </p:anim>
                                    <p:anim calcmode="lin" valueType="num">
                                      <p:cBhvr>
                                        <p:cTn id="118" dur="500" fill="hold"/>
                                        <p:tgtEl>
                                          <p:spTgt spid="70"/>
                                        </p:tgtEl>
                                        <p:attrNameLst>
                                          <p:attrName>ppt_h</p:attrName>
                                        </p:attrNameLst>
                                      </p:cBhvr>
                                      <p:tavLst>
                                        <p:tav tm="0">
                                          <p:val>
                                            <p:fltVal val="0"/>
                                          </p:val>
                                        </p:tav>
                                        <p:tav tm="100000">
                                          <p:val>
                                            <p:strVal val="#ppt_h"/>
                                          </p:val>
                                        </p:tav>
                                      </p:tavLst>
                                    </p:anim>
                                    <p:animEffect transition="in" filter="fade">
                                      <p:cBhvr>
                                        <p:cTn id="119" dur="500"/>
                                        <p:tgtEl>
                                          <p:spTgt spid="70"/>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 calcmode="lin" valueType="num">
                                      <p:cBhvr>
                                        <p:cTn id="122" dur="500" fill="hold"/>
                                        <p:tgtEl>
                                          <p:spTgt spid="71"/>
                                        </p:tgtEl>
                                        <p:attrNameLst>
                                          <p:attrName>ppt_w</p:attrName>
                                        </p:attrNameLst>
                                      </p:cBhvr>
                                      <p:tavLst>
                                        <p:tav tm="0">
                                          <p:val>
                                            <p:fltVal val="0"/>
                                          </p:val>
                                        </p:tav>
                                        <p:tav tm="100000">
                                          <p:val>
                                            <p:strVal val="#ppt_w"/>
                                          </p:val>
                                        </p:tav>
                                      </p:tavLst>
                                    </p:anim>
                                    <p:anim calcmode="lin" valueType="num">
                                      <p:cBhvr>
                                        <p:cTn id="123" dur="500" fill="hold"/>
                                        <p:tgtEl>
                                          <p:spTgt spid="71"/>
                                        </p:tgtEl>
                                        <p:attrNameLst>
                                          <p:attrName>ppt_h</p:attrName>
                                        </p:attrNameLst>
                                      </p:cBhvr>
                                      <p:tavLst>
                                        <p:tav tm="0">
                                          <p:val>
                                            <p:fltVal val="0"/>
                                          </p:val>
                                        </p:tav>
                                        <p:tav tm="100000">
                                          <p:val>
                                            <p:strVal val="#ppt_h"/>
                                          </p:val>
                                        </p:tav>
                                      </p:tavLst>
                                    </p:anim>
                                    <p:animEffect transition="in" filter="fade">
                                      <p:cBhvr>
                                        <p:cTn id="124" dur="500"/>
                                        <p:tgtEl>
                                          <p:spTgt spid="71"/>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72"/>
                                        </p:tgtEl>
                                        <p:attrNameLst>
                                          <p:attrName>style.visibility</p:attrName>
                                        </p:attrNameLst>
                                      </p:cBhvr>
                                      <p:to>
                                        <p:strVal val="visible"/>
                                      </p:to>
                                    </p:set>
                                    <p:anim calcmode="lin" valueType="num">
                                      <p:cBhvr>
                                        <p:cTn id="127" dur="500" fill="hold"/>
                                        <p:tgtEl>
                                          <p:spTgt spid="72"/>
                                        </p:tgtEl>
                                        <p:attrNameLst>
                                          <p:attrName>ppt_w</p:attrName>
                                        </p:attrNameLst>
                                      </p:cBhvr>
                                      <p:tavLst>
                                        <p:tav tm="0">
                                          <p:val>
                                            <p:fltVal val="0"/>
                                          </p:val>
                                        </p:tav>
                                        <p:tav tm="100000">
                                          <p:val>
                                            <p:strVal val="#ppt_w"/>
                                          </p:val>
                                        </p:tav>
                                      </p:tavLst>
                                    </p:anim>
                                    <p:anim calcmode="lin" valueType="num">
                                      <p:cBhvr>
                                        <p:cTn id="128" dur="500" fill="hold"/>
                                        <p:tgtEl>
                                          <p:spTgt spid="72"/>
                                        </p:tgtEl>
                                        <p:attrNameLst>
                                          <p:attrName>ppt_h</p:attrName>
                                        </p:attrNameLst>
                                      </p:cBhvr>
                                      <p:tavLst>
                                        <p:tav tm="0">
                                          <p:val>
                                            <p:fltVal val="0"/>
                                          </p:val>
                                        </p:tav>
                                        <p:tav tm="100000">
                                          <p:val>
                                            <p:strVal val="#ppt_h"/>
                                          </p:val>
                                        </p:tav>
                                      </p:tavLst>
                                    </p:anim>
                                    <p:animEffect transition="in" filter="fade">
                                      <p:cBhvr>
                                        <p:cTn id="129" dur="500"/>
                                        <p:tgtEl>
                                          <p:spTgt spid="72"/>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74"/>
                                        </p:tgtEl>
                                        <p:attrNameLst>
                                          <p:attrName>style.visibility</p:attrName>
                                        </p:attrNameLst>
                                      </p:cBhvr>
                                      <p:to>
                                        <p:strVal val="visible"/>
                                      </p:to>
                                    </p:set>
                                    <p:anim calcmode="lin" valueType="num">
                                      <p:cBhvr>
                                        <p:cTn id="132" dur="500" fill="hold"/>
                                        <p:tgtEl>
                                          <p:spTgt spid="74"/>
                                        </p:tgtEl>
                                        <p:attrNameLst>
                                          <p:attrName>ppt_w</p:attrName>
                                        </p:attrNameLst>
                                      </p:cBhvr>
                                      <p:tavLst>
                                        <p:tav tm="0">
                                          <p:val>
                                            <p:fltVal val="0"/>
                                          </p:val>
                                        </p:tav>
                                        <p:tav tm="100000">
                                          <p:val>
                                            <p:strVal val="#ppt_w"/>
                                          </p:val>
                                        </p:tav>
                                      </p:tavLst>
                                    </p:anim>
                                    <p:anim calcmode="lin" valueType="num">
                                      <p:cBhvr>
                                        <p:cTn id="133" dur="500" fill="hold"/>
                                        <p:tgtEl>
                                          <p:spTgt spid="74"/>
                                        </p:tgtEl>
                                        <p:attrNameLst>
                                          <p:attrName>ppt_h</p:attrName>
                                        </p:attrNameLst>
                                      </p:cBhvr>
                                      <p:tavLst>
                                        <p:tav tm="0">
                                          <p:val>
                                            <p:fltVal val="0"/>
                                          </p:val>
                                        </p:tav>
                                        <p:tav tm="100000">
                                          <p:val>
                                            <p:strVal val="#ppt_h"/>
                                          </p:val>
                                        </p:tav>
                                      </p:tavLst>
                                    </p:anim>
                                    <p:animEffect transition="in" filter="fade">
                                      <p:cBhvr>
                                        <p:cTn id="134" dur="500"/>
                                        <p:tgtEl>
                                          <p:spTgt spid="74"/>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82"/>
                                        </p:tgtEl>
                                        <p:attrNameLst>
                                          <p:attrName>style.visibility</p:attrName>
                                        </p:attrNameLst>
                                      </p:cBhvr>
                                      <p:to>
                                        <p:strVal val="visible"/>
                                      </p:to>
                                    </p:set>
                                    <p:anim calcmode="lin" valueType="num">
                                      <p:cBhvr>
                                        <p:cTn id="137" dur="500" fill="hold"/>
                                        <p:tgtEl>
                                          <p:spTgt spid="82"/>
                                        </p:tgtEl>
                                        <p:attrNameLst>
                                          <p:attrName>ppt_w</p:attrName>
                                        </p:attrNameLst>
                                      </p:cBhvr>
                                      <p:tavLst>
                                        <p:tav tm="0">
                                          <p:val>
                                            <p:fltVal val="0"/>
                                          </p:val>
                                        </p:tav>
                                        <p:tav tm="100000">
                                          <p:val>
                                            <p:strVal val="#ppt_w"/>
                                          </p:val>
                                        </p:tav>
                                      </p:tavLst>
                                    </p:anim>
                                    <p:anim calcmode="lin" valueType="num">
                                      <p:cBhvr>
                                        <p:cTn id="138" dur="500" fill="hold"/>
                                        <p:tgtEl>
                                          <p:spTgt spid="82"/>
                                        </p:tgtEl>
                                        <p:attrNameLst>
                                          <p:attrName>ppt_h</p:attrName>
                                        </p:attrNameLst>
                                      </p:cBhvr>
                                      <p:tavLst>
                                        <p:tav tm="0">
                                          <p:val>
                                            <p:fltVal val="0"/>
                                          </p:val>
                                        </p:tav>
                                        <p:tav tm="100000">
                                          <p:val>
                                            <p:strVal val="#ppt_h"/>
                                          </p:val>
                                        </p:tav>
                                      </p:tavLst>
                                    </p:anim>
                                    <p:animEffect transition="in" filter="fade">
                                      <p:cBhvr>
                                        <p:cTn id="139" dur="500"/>
                                        <p:tgtEl>
                                          <p:spTgt spid="82"/>
                                        </p:tgtEl>
                                      </p:cBhvr>
                                    </p:animEffect>
                                  </p:childTnLst>
                                </p:cTn>
                              </p:par>
                              <p:par>
                                <p:cTn id="140" presetID="53" presetClass="entr" presetSubtype="16" fill="hold" nodeType="withEffect">
                                  <p:stCondLst>
                                    <p:cond delay="0"/>
                                  </p:stCondLst>
                                  <p:childTnLst>
                                    <p:set>
                                      <p:cBhvr>
                                        <p:cTn id="141" dur="1" fill="hold">
                                          <p:stCondLst>
                                            <p:cond delay="0"/>
                                          </p:stCondLst>
                                        </p:cTn>
                                        <p:tgtEl>
                                          <p:spTgt spid="83"/>
                                        </p:tgtEl>
                                        <p:attrNameLst>
                                          <p:attrName>style.visibility</p:attrName>
                                        </p:attrNameLst>
                                      </p:cBhvr>
                                      <p:to>
                                        <p:strVal val="visible"/>
                                      </p:to>
                                    </p:set>
                                    <p:anim calcmode="lin" valueType="num">
                                      <p:cBhvr>
                                        <p:cTn id="142" dur="500" fill="hold"/>
                                        <p:tgtEl>
                                          <p:spTgt spid="83"/>
                                        </p:tgtEl>
                                        <p:attrNameLst>
                                          <p:attrName>ppt_w</p:attrName>
                                        </p:attrNameLst>
                                      </p:cBhvr>
                                      <p:tavLst>
                                        <p:tav tm="0">
                                          <p:val>
                                            <p:fltVal val="0"/>
                                          </p:val>
                                        </p:tav>
                                        <p:tav tm="100000">
                                          <p:val>
                                            <p:strVal val="#ppt_w"/>
                                          </p:val>
                                        </p:tav>
                                      </p:tavLst>
                                    </p:anim>
                                    <p:anim calcmode="lin" valueType="num">
                                      <p:cBhvr>
                                        <p:cTn id="143" dur="500" fill="hold"/>
                                        <p:tgtEl>
                                          <p:spTgt spid="83"/>
                                        </p:tgtEl>
                                        <p:attrNameLst>
                                          <p:attrName>ppt_h</p:attrName>
                                        </p:attrNameLst>
                                      </p:cBhvr>
                                      <p:tavLst>
                                        <p:tav tm="0">
                                          <p:val>
                                            <p:fltVal val="0"/>
                                          </p:val>
                                        </p:tav>
                                        <p:tav tm="100000">
                                          <p:val>
                                            <p:strVal val="#ppt_h"/>
                                          </p:val>
                                        </p:tav>
                                      </p:tavLst>
                                    </p:anim>
                                    <p:animEffect transition="in" filter="fade">
                                      <p:cBhvr>
                                        <p:cTn id="144" dur="500"/>
                                        <p:tgtEl>
                                          <p:spTgt spid="83"/>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 calcmode="lin" valueType="num">
                                      <p:cBhvr>
                                        <p:cTn id="147" dur="500" fill="hold"/>
                                        <p:tgtEl>
                                          <p:spTgt spid="88"/>
                                        </p:tgtEl>
                                        <p:attrNameLst>
                                          <p:attrName>ppt_w</p:attrName>
                                        </p:attrNameLst>
                                      </p:cBhvr>
                                      <p:tavLst>
                                        <p:tav tm="0">
                                          <p:val>
                                            <p:fltVal val="0"/>
                                          </p:val>
                                        </p:tav>
                                        <p:tav tm="100000">
                                          <p:val>
                                            <p:strVal val="#ppt_w"/>
                                          </p:val>
                                        </p:tav>
                                      </p:tavLst>
                                    </p:anim>
                                    <p:anim calcmode="lin" valueType="num">
                                      <p:cBhvr>
                                        <p:cTn id="148" dur="500" fill="hold"/>
                                        <p:tgtEl>
                                          <p:spTgt spid="88"/>
                                        </p:tgtEl>
                                        <p:attrNameLst>
                                          <p:attrName>ppt_h</p:attrName>
                                        </p:attrNameLst>
                                      </p:cBhvr>
                                      <p:tavLst>
                                        <p:tav tm="0">
                                          <p:val>
                                            <p:fltVal val="0"/>
                                          </p:val>
                                        </p:tav>
                                        <p:tav tm="100000">
                                          <p:val>
                                            <p:strVal val="#ppt_h"/>
                                          </p:val>
                                        </p:tav>
                                      </p:tavLst>
                                    </p:anim>
                                    <p:animEffect transition="in" filter="fade">
                                      <p:cBhvr>
                                        <p:cTn id="149" dur="500"/>
                                        <p:tgtEl>
                                          <p:spTgt spid="88"/>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4"/>
                                        </p:tgtEl>
                                        <p:attrNameLst>
                                          <p:attrName>style.visibility</p:attrName>
                                        </p:attrNameLst>
                                      </p:cBhvr>
                                      <p:to>
                                        <p:strVal val="visible"/>
                                      </p:to>
                                    </p:set>
                                    <p:anim calcmode="lin" valueType="num">
                                      <p:cBhvr>
                                        <p:cTn id="152" dur="500" fill="hold"/>
                                        <p:tgtEl>
                                          <p:spTgt spid="44"/>
                                        </p:tgtEl>
                                        <p:attrNameLst>
                                          <p:attrName>ppt_w</p:attrName>
                                        </p:attrNameLst>
                                      </p:cBhvr>
                                      <p:tavLst>
                                        <p:tav tm="0">
                                          <p:val>
                                            <p:fltVal val="0"/>
                                          </p:val>
                                        </p:tav>
                                        <p:tav tm="100000">
                                          <p:val>
                                            <p:strVal val="#ppt_w"/>
                                          </p:val>
                                        </p:tav>
                                      </p:tavLst>
                                    </p:anim>
                                    <p:anim calcmode="lin" valueType="num">
                                      <p:cBhvr>
                                        <p:cTn id="153" dur="500" fill="hold"/>
                                        <p:tgtEl>
                                          <p:spTgt spid="44"/>
                                        </p:tgtEl>
                                        <p:attrNameLst>
                                          <p:attrName>ppt_h</p:attrName>
                                        </p:attrNameLst>
                                      </p:cBhvr>
                                      <p:tavLst>
                                        <p:tav tm="0">
                                          <p:val>
                                            <p:fltVal val="0"/>
                                          </p:val>
                                        </p:tav>
                                        <p:tav tm="100000">
                                          <p:val>
                                            <p:strVal val="#ppt_h"/>
                                          </p:val>
                                        </p:tav>
                                      </p:tavLst>
                                    </p:anim>
                                    <p:animEffect transition="in" filter="fade">
                                      <p:cBhvr>
                                        <p:cTn id="154" dur="500"/>
                                        <p:tgtEl>
                                          <p:spTgt spid="44"/>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45"/>
                                        </p:tgtEl>
                                        <p:attrNameLst>
                                          <p:attrName>style.visibility</p:attrName>
                                        </p:attrNameLst>
                                      </p:cBhvr>
                                      <p:to>
                                        <p:strVal val="visible"/>
                                      </p:to>
                                    </p:set>
                                    <p:anim calcmode="lin" valueType="num">
                                      <p:cBhvr>
                                        <p:cTn id="157" dur="500" fill="hold"/>
                                        <p:tgtEl>
                                          <p:spTgt spid="45"/>
                                        </p:tgtEl>
                                        <p:attrNameLst>
                                          <p:attrName>ppt_w</p:attrName>
                                        </p:attrNameLst>
                                      </p:cBhvr>
                                      <p:tavLst>
                                        <p:tav tm="0">
                                          <p:val>
                                            <p:fltVal val="0"/>
                                          </p:val>
                                        </p:tav>
                                        <p:tav tm="100000">
                                          <p:val>
                                            <p:strVal val="#ppt_w"/>
                                          </p:val>
                                        </p:tav>
                                      </p:tavLst>
                                    </p:anim>
                                    <p:anim calcmode="lin" valueType="num">
                                      <p:cBhvr>
                                        <p:cTn id="158" dur="500" fill="hold"/>
                                        <p:tgtEl>
                                          <p:spTgt spid="45"/>
                                        </p:tgtEl>
                                        <p:attrNameLst>
                                          <p:attrName>ppt_h</p:attrName>
                                        </p:attrNameLst>
                                      </p:cBhvr>
                                      <p:tavLst>
                                        <p:tav tm="0">
                                          <p:val>
                                            <p:fltVal val="0"/>
                                          </p:val>
                                        </p:tav>
                                        <p:tav tm="100000">
                                          <p:val>
                                            <p:strVal val="#ppt_h"/>
                                          </p:val>
                                        </p:tav>
                                      </p:tavLst>
                                    </p:anim>
                                    <p:animEffect transition="in" filter="fade">
                                      <p:cBhvr>
                                        <p:cTn id="159" dur="500"/>
                                        <p:tgtEl>
                                          <p:spTgt spid="45"/>
                                        </p:tgtEl>
                                      </p:cBhvr>
                                    </p:animEffect>
                                  </p:childTnLst>
                                </p:cTn>
                              </p:par>
                            </p:childTnLst>
                          </p:cTn>
                        </p:par>
                      </p:childTnLst>
                    </p:cTn>
                  </p:par>
                  <p:par>
                    <p:cTn id="160" fill="hold">
                      <p:stCondLst>
                        <p:cond delay="indefinite"/>
                      </p:stCondLst>
                      <p:childTnLst>
                        <p:par>
                          <p:cTn id="161" fill="hold">
                            <p:stCondLst>
                              <p:cond delay="0"/>
                            </p:stCondLst>
                            <p:childTnLst>
                              <p:par>
                                <p:cTn id="162" presetID="53" presetClass="entr" presetSubtype="16" fill="hold" grpId="0" nodeType="clickEffect">
                                  <p:stCondLst>
                                    <p:cond delay="0"/>
                                  </p:stCondLst>
                                  <p:childTnLst>
                                    <p:set>
                                      <p:cBhvr>
                                        <p:cTn id="163" dur="1" fill="hold">
                                          <p:stCondLst>
                                            <p:cond delay="0"/>
                                          </p:stCondLst>
                                        </p:cTn>
                                        <p:tgtEl>
                                          <p:spTgt spid="89"/>
                                        </p:tgtEl>
                                        <p:attrNameLst>
                                          <p:attrName>style.visibility</p:attrName>
                                        </p:attrNameLst>
                                      </p:cBhvr>
                                      <p:to>
                                        <p:strVal val="visible"/>
                                      </p:to>
                                    </p:set>
                                    <p:anim calcmode="lin" valueType="num">
                                      <p:cBhvr>
                                        <p:cTn id="164" dur="500" fill="hold"/>
                                        <p:tgtEl>
                                          <p:spTgt spid="89"/>
                                        </p:tgtEl>
                                        <p:attrNameLst>
                                          <p:attrName>ppt_w</p:attrName>
                                        </p:attrNameLst>
                                      </p:cBhvr>
                                      <p:tavLst>
                                        <p:tav tm="0">
                                          <p:val>
                                            <p:fltVal val="0"/>
                                          </p:val>
                                        </p:tav>
                                        <p:tav tm="100000">
                                          <p:val>
                                            <p:strVal val="#ppt_w"/>
                                          </p:val>
                                        </p:tav>
                                      </p:tavLst>
                                    </p:anim>
                                    <p:anim calcmode="lin" valueType="num">
                                      <p:cBhvr>
                                        <p:cTn id="165" dur="500" fill="hold"/>
                                        <p:tgtEl>
                                          <p:spTgt spid="89"/>
                                        </p:tgtEl>
                                        <p:attrNameLst>
                                          <p:attrName>ppt_h</p:attrName>
                                        </p:attrNameLst>
                                      </p:cBhvr>
                                      <p:tavLst>
                                        <p:tav tm="0">
                                          <p:val>
                                            <p:fltVal val="0"/>
                                          </p:val>
                                        </p:tav>
                                        <p:tav tm="100000">
                                          <p:val>
                                            <p:strVal val="#ppt_h"/>
                                          </p:val>
                                        </p:tav>
                                      </p:tavLst>
                                    </p:anim>
                                    <p:animEffect transition="in" filter="fade">
                                      <p:cBhvr>
                                        <p:cTn id="166" dur="500"/>
                                        <p:tgtEl>
                                          <p:spTgt spid="89"/>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94"/>
                                        </p:tgtEl>
                                        <p:attrNameLst>
                                          <p:attrName>style.visibility</p:attrName>
                                        </p:attrNameLst>
                                      </p:cBhvr>
                                      <p:to>
                                        <p:strVal val="visible"/>
                                      </p:to>
                                    </p:set>
                                    <p:anim calcmode="lin" valueType="num">
                                      <p:cBhvr>
                                        <p:cTn id="171" dur="500" fill="hold"/>
                                        <p:tgtEl>
                                          <p:spTgt spid="94"/>
                                        </p:tgtEl>
                                        <p:attrNameLst>
                                          <p:attrName>ppt_w</p:attrName>
                                        </p:attrNameLst>
                                      </p:cBhvr>
                                      <p:tavLst>
                                        <p:tav tm="0">
                                          <p:val>
                                            <p:fltVal val="0"/>
                                          </p:val>
                                        </p:tav>
                                        <p:tav tm="100000">
                                          <p:val>
                                            <p:strVal val="#ppt_w"/>
                                          </p:val>
                                        </p:tav>
                                      </p:tavLst>
                                    </p:anim>
                                    <p:anim calcmode="lin" valueType="num">
                                      <p:cBhvr>
                                        <p:cTn id="172" dur="500" fill="hold"/>
                                        <p:tgtEl>
                                          <p:spTgt spid="94"/>
                                        </p:tgtEl>
                                        <p:attrNameLst>
                                          <p:attrName>ppt_h</p:attrName>
                                        </p:attrNameLst>
                                      </p:cBhvr>
                                      <p:tavLst>
                                        <p:tav tm="0">
                                          <p:val>
                                            <p:fltVal val="0"/>
                                          </p:val>
                                        </p:tav>
                                        <p:tav tm="100000">
                                          <p:val>
                                            <p:strVal val="#ppt_h"/>
                                          </p:val>
                                        </p:tav>
                                      </p:tavLst>
                                    </p:anim>
                                    <p:animEffect transition="in" filter="fade">
                                      <p:cBhvr>
                                        <p:cTn id="173" dur="500"/>
                                        <p:tgtEl>
                                          <p:spTgt spid="94"/>
                                        </p:tgtEl>
                                      </p:cBhvr>
                                    </p:animEffect>
                                  </p:childTnLst>
                                </p:cTn>
                              </p:par>
                            </p:childTnLst>
                          </p:cTn>
                        </p:par>
                        <p:par>
                          <p:cTn id="174" fill="hold">
                            <p:stCondLst>
                              <p:cond delay="500"/>
                            </p:stCondLst>
                            <p:childTnLst>
                              <p:par>
                                <p:cTn id="175" presetID="53" presetClass="entr" presetSubtype="16" fill="hold" nodeType="afterEffect">
                                  <p:stCondLst>
                                    <p:cond delay="500"/>
                                  </p:stCondLst>
                                  <p:childTnLst>
                                    <p:set>
                                      <p:cBhvr>
                                        <p:cTn id="176" dur="1" fill="hold">
                                          <p:stCondLst>
                                            <p:cond delay="0"/>
                                          </p:stCondLst>
                                        </p:cTn>
                                        <p:tgtEl>
                                          <p:spTgt spid="97"/>
                                        </p:tgtEl>
                                        <p:attrNameLst>
                                          <p:attrName>style.visibility</p:attrName>
                                        </p:attrNameLst>
                                      </p:cBhvr>
                                      <p:to>
                                        <p:strVal val="visible"/>
                                      </p:to>
                                    </p:set>
                                    <p:anim calcmode="lin" valueType="num">
                                      <p:cBhvr>
                                        <p:cTn id="177" dur="500" fill="hold"/>
                                        <p:tgtEl>
                                          <p:spTgt spid="97"/>
                                        </p:tgtEl>
                                        <p:attrNameLst>
                                          <p:attrName>ppt_w</p:attrName>
                                        </p:attrNameLst>
                                      </p:cBhvr>
                                      <p:tavLst>
                                        <p:tav tm="0">
                                          <p:val>
                                            <p:fltVal val="0"/>
                                          </p:val>
                                        </p:tav>
                                        <p:tav tm="100000">
                                          <p:val>
                                            <p:strVal val="#ppt_w"/>
                                          </p:val>
                                        </p:tav>
                                      </p:tavLst>
                                    </p:anim>
                                    <p:anim calcmode="lin" valueType="num">
                                      <p:cBhvr>
                                        <p:cTn id="178" dur="500" fill="hold"/>
                                        <p:tgtEl>
                                          <p:spTgt spid="97"/>
                                        </p:tgtEl>
                                        <p:attrNameLst>
                                          <p:attrName>ppt_h</p:attrName>
                                        </p:attrNameLst>
                                      </p:cBhvr>
                                      <p:tavLst>
                                        <p:tav tm="0">
                                          <p:val>
                                            <p:fltVal val="0"/>
                                          </p:val>
                                        </p:tav>
                                        <p:tav tm="100000">
                                          <p:val>
                                            <p:strVal val="#ppt_h"/>
                                          </p:val>
                                        </p:tav>
                                      </p:tavLst>
                                    </p:anim>
                                    <p:animEffect transition="in" filter="fade">
                                      <p:cBhvr>
                                        <p:cTn id="179" dur="500"/>
                                        <p:tgtEl>
                                          <p:spTgt spid="97"/>
                                        </p:tgtEl>
                                      </p:cBhvr>
                                    </p:animEffect>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46"/>
                                        </p:tgtEl>
                                        <p:attrNameLst>
                                          <p:attrName>style.visibility</p:attrName>
                                        </p:attrNameLst>
                                      </p:cBhvr>
                                      <p:to>
                                        <p:strVal val="visible"/>
                                      </p:to>
                                    </p:set>
                                    <p:anim calcmode="lin" valueType="num">
                                      <p:cBhvr>
                                        <p:cTn id="184" dur="500" fill="hold"/>
                                        <p:tgtEl>
                                          <p:spTgt spid="46"/>
                                        </p:tgtEl>
                                        <p:attrNameLst>
                                          <p:attrName>ppt_w</p:attrName>
                                        </p:attrNameLst>
                                      </p:cBhvr>
                                      <p:tavLst>
                                        <p:tav tm="0">
                                          <p:val>
                                            <p:fltVal val="0"/>
                                          </p:val>
                                        </p:tav>
                                        <p:tav tm="100000">
                                          <p:val>
                                            <p:strVal val="#ppt_w"/>
                                          </p:val>
                                        </p:tav>
                                      </p:tavLst>
                                    </p:anim>
                                    <p:anim calcmode="lin" valueType="num">
                                      <p:cBhvr>
                                        <p:cTn id="185" dur="500" fill="hold"/>
                                        <p:tgtEl>
                                          <p:spTgt spid="46"/>
                                        </p:tgtEl>
                                        <p:attrNameLst>
                                          <p:attrName>ppt_h</p:attrName>
                                        </p:attrNameLst>
                                      </p:cBhvr>
                                      <p:tavLst>
                                        <p:tav tm="0">
                                          <p:val>
                                            <p:fltVal val="0"/>
                                          </p:val>
                                        </p:tav>
                                        <p:tav tm="100000">
                                          <p:val>
                                            <p:strVal val="#ppt_h"/>
                                          </p:val>
                                        </p:tav>
                                      </p:tavLst>
                                    </p:anim>
                                    <p:animEffect transition="in" filter="fade">
                                      <p:cBhvr>
                                        <p:cTn id="186" dur="500"/>
                                        <p:tgtEl>
                                          <p:spTgt spid="46"/>
                                        </p:tgtEl>
                                      </p:cBhvr>
                                    </p:animEffect>
                                  </p:childTnLst>
                                </p:cTn>
                              </p:par>
                            </p:childTnLst>
                          </p:cTn>
                        </p:par>
                        <p:par>
                          <p:cTn id="187" fill="hold">
                            <p:stCondLst>
                              <p:cond delay="500"/>
                            </p:stCondLst>
                            <p:childTnLst>
                              <p:par>
                                <p:cTn id="188" presetID="53" presetClass="entr" presetSubtype="16" fill="hold" grpId="0" nodeType="afterEffect">
                                  <p:stCondLst>
                                    <p:cond delay="0"/>
                                  </p:stCondLst>
                                  <p:childTnLst>
                                    <p:set>
                                      <p:cBhvr>
                                        <p:cTn id="189" dur="1" fill="hold">
                                          <p:stCondLst>
                                            <p:cond delay="0"/>
                                          </p:stCondLst>
                                        </p:cTn>
                                        <p:tgtEl>
                                          <p:spTgt spid="80"/>
                                        </p:tgtEl>
                                        <p:attrNameLst>
                                          <p:attrName>style.visibility</p:attrName>
                                        </p:attrNameLst>
                                      </p:cBhvr>
                                      <p:to>
                                        <p:strVal val="visible"/>
                                      </p:to>
                                    </p:set>
                                    <p:anim calcmode="lin" valueType="num">
                                      <p:cBhvr>
                                        <p:cTn id="190" dur="500" fill="hold"/>
                                        <p:tgtEl>
                                          <p:spTgt spid="80"/>
                                        </p:tgtEl>
                                        <p:attrNameLst>
                                          <p:attrName>ppt_w</p:attrName>
                                        </p:attrNameLst>
                                      </p:cBhvr>
                                      <p:tavLst>
                                        <p:tav tm="0">
                                          <p:val>
                                            <p:fltVal val="0"/>
                                          </p:val>
                                        </p:tav>
                                        <p:tav tm="100000">
                                          <p:val>
                                            <p:strVal val="#ppt_w"/>
                                          </p:val>
                                        </p:tav>
                                      </p:tavLst>
                                    </p:anim>
                                    <p:anim calcmode="lin" valueType="num">
                                      <p:cBhvr>
                                        <p:cTn id="191" dur="500" fill="hold"/>
                                        <p:tgtEl>
                                          <p:spTgt spid="80"/>
                                        </p:tgtEl>
                                        <p:attrNameLst>
                                          <p:attrName>ppt_h</p:attrName>
                                        </p:attrNameLst>
                                      </p:cBhvr>
                                      <p:tavLst>
                                        <p:tav tm="0">
                                          <p:val>
                                            <p:fltVal val="0"/>
                                          </p:val>
                                        </p:tav>
                                        <p:tav tm="100000">
                                          <p:val>
                                            <p:strVal val="#ppt_h"/>
                                          </p:val>
                                        </p:tav>
                                      </p:tavLst>
                                    </p:anim>
                                    <p:animEffect transition="in" filter="fade">
                                      <p:cBhvr>
                                        <p:cTn id="192" dur="500"/>
                                        <p:tgtEl>
                                          <p:spTgt spid="80"/>
                                        </p:tgtEl>
                                      </p:cBhvr>
                                    </p:animEffect>
                                  </p:childTnLst>
                                </p:cTn>
                              </p:par>
                              <p:par>
                                <p:cTn id="193" presetID="53" presetClass="entr" presetSubtype="16" fill="hold" nodeType="withEffect">
                                  <p:stCondLst>
                                    <p:cond delay="0"/>
                                  </p:stCondLst>
                                  <p:childTnLst>
                                    <p:set>
                                      <p:cBhvr>
                                        <p:cTn id="194" dur="1" fill="hold">
                                          <p:stCondLst>
                                            <p:cond delay="0"/>
                                          </p:stCondLst>
                                        </p:cTn>
                                        <p:tgtEl>
                                          <p:spTgt spid="48"/>
                                        </p:tgtEl>
                                        <p:attrNameLst>
                                          <p:attrName>style.visibility</p:attrName>
                                        </p:attrNameLst>
                                      </p:cBhvr>
                                      <p:to>
                                        <p:strVal val="visible"/>
                                      </p:to>
                                    </p:set>
                                    <p:anim calcmode="lin" valueType="num">
                                      <p:cBhvr>
                                        <p:cTn id="195" dur="500" fill="hold"/>
                                        <p:tgtEl>
                                          <p:spTgt spid="48"/>
                                        </p:tgtEl>
                                        <p:attrNameLst>
                                          <p:attrName>ppt_w</p:attrName>
                                        </p:attrNameLst>
                                      </p:cBhvr>
                                      <p:tavLst>
                                        <p:tav tm="0">
                                          <p:val>
                                            <p:fltVal val="0"/>
                                          </p:val>
                                        </p:tav>
                                        <p:tav tm="100000">
                                          <p:val>
                                            <p:strVal val="#ppt_w"/>
                                          </p:val>
                                        </p:tav>
                                      </p:tavLst>
                                    </p:anim>
                                    <p:anim calcmode="lin" valueType="num">
                                      <p:cBhvr>
                                        <p:cTn id="196" dur="500" fill="hold"/>
                                        <p:tgtEl>
                                          <p:spTgt spid="48"/>
                                        </p:tgtEl>
                                        <p:attrNameLst>
                                          <p:attrName>ppt_h</p:attrName>
                                        </p:attrNameLst>
                                      </p:cBhvr>
                                      <p:tavLst>
                                        <p:tav tm="0">
                                          <p:val>
                                            <p:fltVal val="0"/>
                                          </p:val>
                                        </p:tav>
                                        <p:tav tm="100000">
                                          <p:val>
                                            <p:strVal val="#ppt_h"/>
                                          </p:val>
                                        </p:tav>
                                      </p:tavLst>
                                    </p:anim>
                                    <p:animEffect transition="in" filter="fade">
                                      <p:cBhvr>
                                        <p:cTn id="197" dur="500"/>
                                        <p:tgtEl>
                                          <p:spTgt spid="48"/>
                                        </p:tgtEl>
                                      </p:cBhvr>
                                    </p:animEffect>
                                  </p:childTnLst>
                                </p:cTn>
                              </p:par>
                              <p:par>
                                <p:cTn id="198" presetID="53" presetClass="entr" presetSubtype="16" fill="hold" nodeType="withEffect">
                                  <p:stCondLst>
                                    <p:cond delay="0"/>
                                  </p:stCondLst>
                                  <p:childTnLst>
                                    <p:set>
                                      <p:cBhvr>
                                        <p:cTn id="199" dur="1" fill="hold">
                                          <p:stCondLst>
                                            <p:cond delay="0"/>
                                          </p:stCondLst>
                                        </p:cTn>
                                        <p:tgtEl>
                                          <p:spTgt spid="52"/>
                                        </p:tgtEl>
                                        <p:attrNameLst>
                                          <p:attrName>style.visibility</p:attrName>
                                        </p:attrNameLst>
                                      </p:cBhvr>
                                      <p:to>
                                        <p:strVal val="visible"/>
                                      </p:to>
                                    </p:set>
                                    <p:anim calcmode="lin" valueType="num">
                                      <p:cBhvr>
                                        <p:cTn id="200" dur="500" fill="hold"/>
                                        <p:tgtEl>
                                          <p:spTgt spid="52"/>
                                        </p:tgtEl>
                                        <p:attrNameLst>
                                          <p:attrName>ppt_w</p:attrName>
                                        </p:attrNameLst>
                                      </p:cBhvr>
                                      <p:tavLst>
                                        <p:tav tm="0">
                                          <p:val>
                                            <p:fltVal val="0"/>
                                          </p:val>
                                        </p:tav>
                                        <p:tav tm="100000">
                                          <p:val>
                                            <p:strVal val="#ppt_w"/>
                                          </p:val>
                                        </p:tav>
                                      </p:tavLst>
                                    </p:anim>
                                    <p:anim calcmode="lin" valueType="num">
                                      <p:cBhvr>
                                        <p:cTn id="201" dur="500" fill="hold"/>
                                        <p:tgtEl>
                                          <p:spTgt spid="52"/>
                                        </p:tgtEl>
                                        <p:attrNameLst>
                                          <p:attrName>ppt_h</p:attrName>
                                        </p:attrNameLst>
                                      </p:cBhvr>
                                      <p:tavLst>
                                        <p:tav tm="0">
                                          <p:val>
                                            <p:fltVal val="0"/>
                                          </p:val>
                                        </p:tav>
                                        <p:tav tm="100000">
                                          <p:val>
                                            <p:strVal val="#ppt_h"/>
                                          </p:val>
                                        </p:tav>
                                      </p:tavLst>
                                    </p:anim>
                                    <p:animEffect transition="in" filter="fade">
                                      <p:cBhvr>
                                        <p:cTn id="202" dur="500"/>
                                        <p:tgtEl>
                                          <p:spTgt spid="52"/>
                                        </p:tgtEl>
                                      </p:cBhvr>
                                    </p:animEffect>
                                  </p:childTnLst>
                                </p:cTn>
                              </p:par>
                              <p:par>
                                <p:cTn id="203" presetID="53" presetClass="entr" presetSubtype="16" fill="hold" grpId="0" nodeType="withEffect">
                                  <p:stCondLst>
                                    <p:cond delay="0"/>
                                  </p:stCondLst>
                                  <p:childTnLst>
                                    <p:set>
                                      <p:cBhvr>
                                        <p:cTn id="204" dur="1" fill="hold">
                                          <p:stCondLst>
                                            <p:cond delay="0"/>
                                          </p:stCondLst>
                                        </p:cTn>
                                        <p:tgtEl>
                                          <p:spTgt spid="57"/>
                                        </p:tgtEl>
                                        <p:attrNameLst>
                                          <p:attrName>style.visibility</p:attrName>
                                        </p:attrNameLst>
                                      </p:cBhvr>
                                      <p:to>
                                        <p:strVal val="visible"/>
                                      </p:to>
                                    </p:set>
                                    <p:anim calcmode="lin" valueType="num">
                                      <p:cBhvr>
                                        <p:cTn id="205" dur="500" fill="hold"/>
                                        <p:tgtEl>
                                          <p:spTgt spid="57"/>
                                        </p:tgtEl>
                                        <p:attrNameLst>
                                          <p:attrName>ppt_w</p:attrName>
                                        </p:attrNameLst>
                                      </p:cBhvr>
                                      <p:tavLst>
                                        <p:tav tm="0">
                                          <p:val>
                                            <p:fltVal val="0"/>
                                          </p:val>
                                        </p:tav>
                                        <p:tav tm="100000">
                                          <p:val>
                                            <p:strVal val="#ppt_w"/>
                                          </p:val>
                                        </p:tav>
                                      </p:tavLst>
                                    </p:anim>
                                    <p:anim calcmode="lin" valueType="num">
                                      <p:cBhvr>
                                        <p:cTn id="206" dur="500" fill="hold"/>
                                        <p:tgtEl>
                                          <p:spTgt spid="57"/>
                                        </p:tgtEl>
                                        <p:attrNameLst>
                                          <p:attrName>ppt_h</p:attrName>
                                        </p:attrNameLst>
                                      </p:cBhvr>
                                      <p:tavLst>
                                        <p:tav tm="0">
                                          <p:val>
                                            <p:fltVal val="0"/>
                                          </p:val>
                                        </p:tav>
                                        <p:tav tm="100000">
                                          <p:val>
                                            <p:strVal val="#ppt_h"/>
                                          </p:val>
                                        </p:tav>
                                      </p:tavLst>
                                    </p:anim>
                                    <p:animEffect transition="in" filter="fade">
                                      <p:cBhvr>
                                        <p:cTn id="207" dur="500"/>
                                        <p:tgtEl>
                                          <p:spTgt spid="57"/>
                                        </p:tgtEl>
                                      </p:cBhvr>
                                    </p:animEffect>
                                  </p:childTnLst>
                                </p:cTn>
                              </p:par>
                              <p:par>
                                <p:cTn id="208" presetID="53" presetClass="entr" presetSubtype="16" fill="hold" grpId="0" nodeType="withEffect">
                                  <p:stCondLst>
                                    <p:cond delay="0"/>
                                  </p:stCondLst>
                                  <p:childTnLst>
                                    <p:set>
                                      <p:cBhvr>
                                        <p:cTn id="209" dur="1" fill="hold">
                                          <p:stCondLst>
                                            <p:cond delay="0"/>
                                          </p:stCondLst>
                                        </p:cTn>
                                        <p:tgtEl>
                                          <p:spTgt spid="58"/>
                                        </p:tgtEl>
                                        <p:attrNameLst>
                                          <p:attrName>style.visibility</p:attrName>
                                        </p:attrNameLst>
                                      </p:cBhvr>
                                      <p:to>
                                        <p:strVal val="visible"/>
                                      </p:to>
                                    </p:set>
                                    <p:anim calcmode="lin" valueType="num">
                                      <p:cBhvr>
                                        <p:cTn id="210" dur="500" fill="hold"/>
                                        <p:tgtEl>
                                          <p:spTgt spid="58"/>
                                        </p:tgtEl>
                                        <p:attrNameLst>
                                          <p:attrName>ppt_w</p:attrName>
                                        </p:attrNameLst>
                                      </p:cBhvr>
                                      <p:tavLst>
                                        <p:tav tm="0">
                                          <p:val>
                                            <p:fltVal val="0"/>
                                          </p:val>
                                        </p:tav>
                                        <p:tav tm="100000">
                                          <p:val>
                                            <p:strVal val="#ppt_w"/>
                                          </p:val>
                                        </p:tav>
                                      </p:tavLst>
                                    </p:anim>
                                    <p:anim calcmode="lin" valueType="num">
                                      <p:cBhvr>
                                        <p:cTn id="211" dur="500" fill="hold"/>
                                        <p:tgtEl>
                                          <p:spTgt spid="58"/>
                                        </p:tgtEl>
                                        <p:attrNameLst>
                                          <p:attrName>ppt_h</p:attrName>
                                        </p:attrNameLst>
                                      </p:cBhvr>
                                      <p:tavLst>
                                        <p:tav tm="0">
                                          <p:val>
                                            <p:fltVal val="0"/>
                                          </p:val>
                                        </p:tav>
                                        <p:tav tm="100000">
                                          <p:val>
                                            <p:strVal val="#ppt_h"/>
                                          </p:val>
                                        </p:tav>
                                      </p:tavLst>
                                    </p:anim>
                                    <p:animEffect transition="in" filter="fade">
                                      <p:cBhvr>
                                        <p:cTn id="212" dur="500"/>
                                        <p:tgtEl>
                                          <p:spTgt spid="58"/>
                                        </p:tgtEl>
                                      </p:cBhvr>
                                    </p:animEffect>
                                  </p:childTnLst>
                                </p:cTn>
                              </p:par>
                              <p:par>
                                <p:cTn id="213" presetID="53" presetClass="entr" presetSubtype="16" fill="hold" nodeType="withEffect">
                                  <p:stCondLst>
                                    <p:cond delay="0"/>
                                  </p:stCondLst>
                                  <p:childTnLst>
                                    <p:set>
                                      <p:cBhvr>
                                        <p:cTn id="214" dur="1" fill="hold">
                                          <p:stCondLst>
                                            <p:cond delay="0"/>
                                          </p:stCondLst>
                                        </p:cTn>
                                        <p:tgtEl>
                                          <p:spTgt spid="60"/>
                                        </p:tgtEl>
                                        <p:attrNameLst>
                                          <p:attrName>style.visibility</p:attrName>
                                        </p:attrNameLst>
                                      </p:cBhvr>
                                      <p:to>
                                        <p:strVal val="visible"/>
                                      </p:to>
                                    </p:set>
                                    <p:anim calcmode="lin" valueType="num">
                                      <p:cBhvr>
                                        <p:cTn id="215" dur="500" fill="hold"/>
                                        <p:tgtEl>
                                          <p:spTgt spid="60"/>
                                        </p:tgtEl>
                                        <p:attrNameLst>
                                          <p:attrName>ppt_w</p:attrName>
                                        </p:attrNameLst>
                                      </p:cBhvr>
                                      <p:tavLst>
                                        <p:tav tm="0">
                                          <p:val>
                                            <p:fltVal val="0"/>
                                          </p:val>
                                        </p:tav>
                                        <p:tav tm="100000">
                                          <p:val>
                                            <p:strVal val="#ppt_w"/>
                                          </p:val>
                                        </p:tav>
                                      </p:tavLst>
                                    </p:anim>
                                    <p:anim calcmode="lin" valueType="num">
                                      <p:cBhvr>
                                        <p:cTn id="216" dur="500" fill="hold"/>
                                        <p:tgtEl>
                                          <p:spTgt spid="60"/>
                                        </p:tgtEl>
                                        <p:attrNameLst>
                                          <p:attrName>ppt_h</p:attrName>
                                        </p:attrNameLst>
                                      </p:cBhvr>
                                      <p:tavLst>
                                        <p:tav tm="0">
                                          <p:val>
                                            <p:fltVal val="0"/>
                                          </p:val>
                                        </p:tav>
                                        <p:tav tm="100000">
                                          <p:val>
                                            <p:strVal val="#ppt_h"/>
                                          </p:val>
                                        </p:tav>
                                      </p:tavLst>
                                    </p:anim>
                                    <p:animEffect transition="in" filter="fade">
                                      <p:cBhvr>
                                        <p:cTn id="217" dur="500"/>
                                        <p:tgtEl>
                                          <p:spTgt spid="60"/>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87"/>
                                        </p:tgtEl>
                                        <p:attrNameLst>
                                          <p:attrName>style.visibility</p:attrName>
                                        </p:attrNameLst>
                                      </p:cBhvr>
                                      <p:to>
                                        <p:strVal val="visible"/>
                                      </p:to>
                                    </p:set>
                                    <p:anim calcmode="lin" valueType="num">
                                      <p:cBhvr>
                                        <p:cTn id="220" dur="500" fill="hold"/>
                                        <p:tgtEl>
                                          <p:spTgt spid="87"/>
                                        </p:tgtEl>
                                        <p:attrNameLst>
                                          <p:attrName>ppt_w</p:attrName>
                                        </p:attrNameLst>
                                      </p:cBhvr>
                                      <p:tavLst>
                                        <p:tav tm="0">
                                          <p:val>
                                            <p:fltVal val="0"/>
                                          </p:val>
                                        </p:tav>
                                        <p:tav tm="100000">
                                          <p:val>
                                            <p:strVal val="#ppt_w"/>
                                          </p:val>
                                        </p:tav>
                                      </p:tavLst>
                                    </p:anim>
                                    <p:anim calcmode="lin" valueType="num">
                                      <p:cBhvr>
                                        <p:cTn id="221" dur="500" fill="hold"/>
                                        <p:tgtEl>
                                          <p:spTgt spid="87"/>
                                        </p:tgtEl>
                                        <p:attrNameLst>
                                          <p:attrName>ppt_h</p:attrName>
                                        </p:attrNameLst>
                                      </p:cBhvr>
                                      <p:tavLst>
                                        <p:tav tm="0">
                                          <p:val>
                                            <p:fltVal val="0"/>
                                          </p:val>
                                        </p:tav>
                                        <p:tav tm="100000">
                                          <p:val>
                                            <p:strVal val="#ppt_h"/>
                                          </p:val>
                                        </p:tav>
                                      </p:tavLst>
                                    </p:anim>
                                    <p:animEffect transition="in" filter="fade">
                                      <p:cBhvr>
                                        <p:cTn id="222" dur="500"/>
                                        <p:tgtEl>
                                          <p:spTgt spid="87"/>
                                        </p:tgtEl>
                                      </p:cBhvr>
                                    </p:animEffect>
                                  </p:childTnLst>
                                </p:cTn>
                              </p:par>
                              <p:par>
                                <p:cTn id="223" presetID="53" presetClass="entr" presetSubtype="16" fill="hold"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p:cTn id="225" dur="500" fill="hold"/>
                                        <p:tgtEl>
                                          <p:spTgt spid="77"/>
                                        </p:tgtEl>
                                        <p:attrNameLst>
                                          <p:attrName>ppt_w</p:attrName>
                                        </p:attrNameLst>
                                      </p:cBhvr>
                                      <p:tavLst>
                                        <p:tav tm="0">
                                          <p:val>
                                            <p:fltVal val="0"/>
                                          </p:val>
                                        </p:tav>
                                        <p:tav tm="100000">
                                          <p:val>
                                            <p:strVal val="#ppt_w"/>
                                          </p:val>
                                        </p:tav>
                                      </p:tavLst>
                                    </p:anim>
                                    <p:anim calcmode="lin" valueType="num">
                                      <p:cBhvr>
                                        <p:cTn id="226" dur="500" fill="hold"/>
                                        <p:tgtEl>
                                          <p:spTgt spid="77"/>
                                        </p:tgtEl>
                                        <p:attrNameLst>
                                          <p:attrName>ppt_h</p:attrName>
                                        </p:attrNameLst>
                                      </p:cBhvr>
                                      <p:tavLst>
                                        <p:tav tm="0">
                                          <p:val>
                                            <p:fltVal val="0"/>
                                          </p:val>
                                        </p:tav>
                                        <p:tav tm="100000">
                                          <p:val>
                                            <p:strVal val="#ppt_h"/>
                                          </p:val>
                                        </p:tav>
                                      </p:tavLst>
                                    </p:anim>
                                    <p:animEffect transition="in" filter="fade">
                                      <p:cBhvr>
                                        <p:cTn id="22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p:bldP spid="31" grpId="0"/>
      <p:bldP spid="35" grpId="0"/>
      <p:bldP spid="36" grpId="0"/>
      <p:bldP spid="37" grpId="0"/>
      <p:bldP spid="38" grpId="0" animBg="1"/>
      <p:bldP spid="39" grpId="0" animBg="1"/>
      <p:bldP spid="40" grpId="0" animBg="1"/>
      <p:bldP spid="41" grpId="0" animBg="1"/>
      <p:bldP spid="42" grpId="0" animBg="1"/>
      <p:bldP spid="62" grpId="0"/>
      <p:bldP spid="70" grpId="0"/>
      <p:bldP spid="71" grpId="0"/>
      <p:bldP spid="72" grpId="0"/>
      <p:bldP spid="74" grpId="0"/>
      <p:bldP spid="82" grpId="0"/>
      <p:bldP spid="88" grpId="0"/>
      <p:bldP spid="89" grpId="0" animBg="1"/>
      <p:bldP spid="94" grpId="0"/>
      <p:bldP spid="44" grpId="0"/>
      <p:bldP spid="45" grpId="0"/>
      <p:bldP spid="46" grpId="0" animBg="1"/>
      <p:bldP spid="57" grpId="0"/>
      <p:bldP spid="58" grpId="0"/>
      <p:bldP spid="80" grpId="0"/>
      <p:bldP spid="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8B90-E090-4298-9D5C-511841DAF60D}"/>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RI+MC+RR Model </a:t>
            </a:r>
          </a:p>
        </p:txBody>
      </p:sp>
      <p:sp>
        <p:nvSpPr>
          <p:cNvPr id="5" name="Slide Number Placeholder 4">
            <a:extLst>
              <a:ext uri="{FF2B5EF4-FFF2-40B4-BE49-F238E27FC236}">
                <a16:creationId xmlns:a16="http://schemas.microsoft.com/office/drawing/2014/main" id="{65E9D3A5-D197-41D9-97DF-7675D08FF65A}"/>
              </a:ext>
            </a:extLst>
          </p:cNvPr>
          <p:cNvSpPr>
            <a:spLocks noGrp="1"/>
          </p:cNvSpPr>
          <p:nvPr>
            <p:ph type="sldNum" sz="quarter" idx="12"/>
          </p:nvPr>
        </p:nvSpPr>
        <p:spPr/>
        <p:txBody>
          <a:bodyPr/>
          <a:lstStyle/>
          <a:p>
            <a:fld id="{4B2B13E8-E2F1-42A7-A4D7-4750DA1EC715}" type="slidenum">
              <a:rPr lang="en-US" smtClean="0"/>
              <a:pPr/>
              <a:t>4</a:t>
            </a:fld>
            <a:endParaRPr lang="en-US" dirty="0"/>
          </a:p>
        </p:txBody>
      </p:sp>
      <p:sp>
        <p:nvSpPr>
          <p:cNvPr id="41" name="Rectangle 40">
            <a:extLst>
              <a:ext uri="{FF2B5EF4-FFF2-40B4-BE49-F238E27FC236}">
                <a16:creationId xmlns:a16="http://schemas.microsoft.com/office/drawing/2014/main" id="{7CE954C5-D433-4C90-9E6F-7D598B2EDDF5}"/>
              </a:ext>
            </a:extLst>
          </p:cNvPr>
          <p:cNvSpPr/>
          <p:nvPr/>
        </p:nvSpPr>
        <p:spPr>
          <a:xfrm>
            <a:off x="635809" y="1175996"/>
            <a:ext cx="1344420" cy="74549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Basic RI+MC+RR UML Model</a:t>
            </a:r>
          </a:p>
        </p:txBody>
      </p:sp>
      <p:sp>
        <p:nvSpPr>
          <p:cNvPr id="8" name="TextBox 7">
            <a:extLst>
              <a:ext uri="{FF2B5EF4-FFF2-40B4-BE49-F238E27FC236}">
                <a16:creationId xmlns:a16="http://schemas.microsoft.com/office/drawing/2014/main" id="{856CEA01-CC7E-41E4-BEA7-DD243A571743}"/>
              </a:ext>
            </a:extLst>
          </p:cNvPr>
          <p:cNvSpPr txBox="1"/>
          <p:nvPr/>
        </p:nvSpPr>
        <p:spPr>
          <a:xfrm>
            <a:off x="2832957" y="1175996"/>
            <a:ext cx="9359043" cy="461665"/>
          </a:xfrm>
          <a:prstGeom prst="rect">
            <a:avLst/>
          </a:prstGeom>
          <a:noFill/>
        </p:spPr>
        <p:txBody>
          <a:bodyPr wrap="square" rtlCol="0">
            <a:spAutoFit/>
          </a:bodyPr>
          <a:lstStyle/>
          <a:p>
            <a:r>
              <a:rPr lang="en-US" sz="2400" b="1" dirty="0">
                <a:solidFill>
                  <a:srgbClr val="0070C0"/>
                </a:solidFill>
              </a:rPr>
              <a:t>“Basic” Requirements Interoperability Model </a:t>
            </a:r>
            <a:r>
              <a:rPr lang="en-US" sz="2400" b="1" i="1" dirty="0">
                <a:solidFill>
                  <a:srgbClr val="0070C0"/>
                </a:solidFill>
              </a:rPr>
              <a:t>for SDPi 1.0 Document</a:t>
            </a:r>
            <a:r>
              <a:rPr lang="en-US" sz="2400" b="1" dirty="0">
                <a:solidFill>
                  <a:srgbClr val="0070C0"/>
                </a:solidFill>
              </a:rPr>
              <a:t>:</a:t>
            </a:r>
          </a:p>
        </p:txBody>
      </p:sp>
      <p:sp>
        <p:nvSpPr>
          <p:cNvPr id="9" name="TextBox 8">
            <a:extLst>
              <a:ext uri="{FF2B5EF4-FFF2-40B4-BE49-F238E27FC236}">
                <a16:creationId xmlns:a16="http://schemas.microsoft.com/office/drawing/2014/main" id="{CEAA5E03-0694-4A62-A268-8BC6117223CF}"/>
              </a:ext>
            </a:extLst>
          </p:cNvPr>
          <p:cNvSpPr txBox="1"/>
          <p:nvPr/>
        </p:nvSpPr>
        <p:spPr>
          <a:xfrm>
            <a:off x="625282" y="4331190"/>
            <a:ext cx="10717991" cy="2308324"/>
          </a:xfrm>
          <a:prstGeom prst="rect">
            <a:avLst/>
          </a:prstGeom>
          <a:solidFill>
            <a:schemeClr val="bg1"/>
          </a:solidFill>
        </p:spPr>
        <p:txBody>
          <a:bodyPr wrap="square" rtlCol="0">
            <a:spAutoFit/>
          </a:bodyPr>
          <a:lstStyle/>
          <a:p>
            <a:r>
              <a:rPr lang="en-US" b="1" dirty="0">
                <a:solidFill>
                  <a:srgbClr val="0070C0"/>
                </a:solidFill>
              </a:rPr>
              <a:t>Considerations / Homework:  </a:t>
            </a:r>
          </a:p>
          <a:p>
            <a:pPr marL="742950" lvl="1" indent="-285750">
              <a:buFont typeface="Wingdings" panose="05000000000000000000" pitchFamily="2" charset="2"/>
              <a:buChar char="q"/>
            </a:pPr>
            <a:r>
              <a:rPr lang="en-US" dirty="0">
                <a:solidFill>
                  <a:srgbClr val="0070C0"/>
                </a:solidFill>
              </a:rPr>
              <a:t>Word references / links require “bookmarks” – set places in the document (see also PKP examples) </a:t>
            </a:r>
          </a:p>
          <a:p>
            <a:pPr marL="742950" lvl="1" indent="-285750">
              <a:buFont typeface="Wingdings" panose="05000000000000000000" pitchFamily="2" charset="2"/>
              <a:buChar char="q"/>
            </a:pPr>
            <a:r>
              <a:rPr lang="en-US" dirty="0">
                <a:solidFill>
                  <a:srgbClr val="0070C0"/>
                </a:solidFill>
              </a:rPr>
              <a:t>Word “styles” will require some naming method of each style / link / Bookmark to ensure continuity</a:t>
            </a:r>
          </a:p>
          <a:p>
            <a:pPr marL="742950" lvl="1" indent="-285750">
              <a:buFont typeface="Wingdings" panose="05000000000000000000" pitchFamily="2" charset="2"/>
              <a:buChar char="q"/>
            </a:pPr>
            <a:r>
              <a:rPr lang="en-US" dirty="0">
                <a:solidFill>
                  <a:srgbClr val="0070C0"/>
                </a:solidFill>
              </a:rPr>
              <a:t>“Capability” Types needed?</a:t>
            </a:r>
          </a:p>
          <a:p>
            <a:pPr marL="742950" lvl="1" indent="-285750">
              <a:buFont typeface="Wingdings" panose="05000000000000000000" pitchFamily="2" charset="2"/>
              <a:buChar char="q"/>
            </a:pPr>
            <a:r>
              <a:rPr lang="en-US" dirty="0">
                <a:solidFill>
                  <a:srgbClr val="0070C0"/>
                </a:solidFill>
              </a:rPr>
              <a:t>Identifiers / nomenclature required?  SDPi </a:t>
            </a:r>
            <a:r>
              <a:rPr lang="en-US" dirty="0" err="1">
                <a:solidFill>
                  <a:srgbClr val="0070C0"/>
                </a:solidFill>
              </a:rPr>
              <a:t>Rxxxx</a:t>
            </a:r>
            <a:r>
              <a:rPr lang="en-US" dirty="0">
                <a:solidFill>
                  <a:srgbClr val="0070C0"/>
                </a:solidFill>
              </a:rPr>
              <a:t>?  “Link” text? </a:t>
            </a:r>
          </a:p>
          <a:p>
            <a:pPr marL="742950" lvl="1" indent="-285750">
              <a:buFont typeface="Wingdings" panose="05000000000000000000" pitchFamily="2" charset="2"/>
              <a:buChar char="q"/>
            </a:pPr>
            <a:r>
              <a:rPr lang="en-US" dirty="0">
                <a:solidFill>
                  <a:srgbClr val="0070C0"/>
                </a:solidFill>
              </a:rPr>
              <a:t>Create examples for each, including Text in Word + Word XML rendering</a:t>
            </a:r>
          </a:p>
          <a:p>
            <a:pPr marL="742950" lvl="1" indent="-285750">
              <a:buFont typeface="Wingdings" panose="05000000000000000000" pitchFamily="2" charset="2"/>
              <a:buChar char="q"/>
            </a:pPr>
            <a:r>
              <a:rPr lang="en-US" dirty="0">
                <a:solidFill>
                  <a:srgbClr val="0070C0"/>
                </a:solidFill>
              </a:rPr>
              <a:t>Bidirectional navigation?  Unidirectional (req to capability) sufficient?  (Note:  0..* simply indicates that each end can be linked to / from multiples on the other side of the relationship)</a:t>
            </a:r>
          </a:p>
        </p:txBody>
      </p:sp>
      <p:sp>
        <p:nvSpPr>
          <p:cNvPr id="10" name="TextBox 9">
            <a:extLst>
              <a:ext uri="{FF2B5EF4-FFF2-40B4-BE49-F238E27FC236}">
                <a16:creationId xmlns:a16="http://schemas.microsoft.com/office/drawing/2014/main" id="{3134207D-0C52-4380-B399-0CB4B8ED8C71}"/>
              </a:ext>
            </a:extLst>
          </p:cNvPr>
          <p:cNvSpPr txBox="1"/>
          <p:nvPr/>
        </p:nvSpPr>
        <p:spPr>
          <a:xfrm>
            <a:off x="3011116" y="3291372"/>
            <a:ext cx="470041" cy="276999"/>
          </a:xfrm>
          <a:prstGeom prst="rect">
            <a:avLst/>
          </a:prstGeom>
          <a:noFill/>
        </p:spPr>
        <p:txBody>
          <a:bodyPr wrap="square" rtlCol="0">
            <a:spAutoFit/>
          </a:bodyPr>
          <a:lstStyle/>
          <a:p>
            <a:pPr algn="ctr"/>
            <a:r>
              <a:rPr lang="en-US" sz="1200" dirty="0"/>
              <a:t>1..1</a:t>
            </a:r>
          </a:p>
        </p:txBody>
      </p:sp>
      <p:sp>
        <p:nvSpPr>
          <p:cNvPr id="11" name="TextBox 10">
            <a:extLst>
              <a:ext uri="{FF2B5EF4-FFF2-40B4-BE49-F238E27FC236}">
                <a16:creationId xmlns:a16="http://schemas.microsoft.com/office/drawing/2014/main" id="{CE204AD6-EBF3-4114-8F14-39E253CA65AF}"/>
              </a:ext>
            </a:extLst>
          </p:cNvPr>
          <p:cNvSpPr txBox="1"/>
          <p:nvPr/>
        </p:nvSpPr>
        <p:spPr>
          <a:xfrm>
            <a:off x="5542499" y="2530072"/>
            <a:ext cx="1935386" cy="369332"/>
          </a:xfrm>
          <a:prstGeom prst="rect">
            <a:avLst/>
          </a:prstGeom>
          <a:noFill/>
          <a:ln w="19050">
            <a:solidFill>
              <a:srgbClr val="0070C0"/>
            </a:solidFill>
          </a:ln>
        </p:spPr>
        <p:txBody>
          <a:bodyPr wrap="square" rtlCol="0">
            <a:spAutoFit/>
          </a:bodyPr>
          <a:lstStyle/>
          <a:p>
            <a:pPr algn="ctr"/>
            <a:r>
              <a:rPr lang="en-US" dirty="0"/>
              <a:t>SDPi Requirement</a:t>
            </a:r>
          </a:p>
        </p:txBody>
      </p:sp>
      <p:sp>
        <p:nvSpPr>
          <p:cNvPr id="12" name="TextBox 11">
            <a:extLst>
              <a:ext uri="{FF2B5EF4-FFF2-40B4-BE49-F238E27FC236}">
                <a16:creationId xmlns:a16="http://schemas.microsoft.com/office/drawing/2014/main" id="{EA05D13F-8F1A-49E9-8CB5-AE2F04BD95BA}"/>
              </a:ext>
            </a:extLst>
          </p:cNvPr>
          <p:cNvSpPr txBox="1"/>
          <p:nvPr/>
        </p:nvSpPr>
        <p:spPr>
          <a:xfrm>
            <a:off x="7477884" y="2421344"/>
            <a:ext cx="1345278" cy="369332"/>
          </a:xfrm>
          <a:prstGeom prst="rect">
            <a:avLst/>
          </a:prstGeom>
          <a:noFill/>
        </p:spPr>
        <p:txBody>
          <a:bodyPr wrap="square" rtlCol="0">
            <a:spAutoFit/>
          </a:bodyPr>
          <a:lstStyle/>
          <a:p>
            <a:pPr algn="ctr"/>
            <a:r>
              <a:rPr lang="en-US" dirty="0"/>
              <a:t>link</a:t>
            </a:r>
          </a:p>
        </p:txBody>
      </p:sp>
      <p:grpSp>
        <p:nvGrpSpPr>
          <p:cNvPr id="13" name="Group 12">
            <a:extLst>
              <a:ext uri="{FF2B5EF4-FFF2-40B4-BE49-F238E27FC236}">
                <a16:creationId xmlns:a16="http://schemas.microsoft.com/office/drawing/2014/main" id="{C2FE643D-4140-4BF2-869B-EFD6F6631F02}"/>
              </a:ext>
            </a:extLst>
          </p:cNvPr>
          <p:cNvGrpSpPr/>
          <p:nvPr/>
        </p:nvGrpSpPr>
        <p:grpSpPr>
          <a:xfrm>
            <a:off x="2203367" y="3522205"/>
            <a:ext cx="8619293" cy="377136"/>
            <a:chOff x="2354487" y="5467841"/>
            <a:chExt cx="8619293" cy="377136"/>
          </a:xfrm>
        </p:grpSpPr>
        <p:sp>
          <p:nvSpPr>
            <p:cNvPr id="14" name="TextBox 13">
              <a:extLst>
                <a:ext uri="{FF2B5EF4-FFF2-40B4-BE49-F238E27FC236}">
                  <a16:creationId xmlns:a16="http://schemas.microsoft.com/office/drawing/2014/main" id="{1A3F2FC5-49D1-4F9C-A1B4-C6D065693F16}"/>
                </a:ext>
              </a:extLst>
            </p:cNvPr>
            <p:cNvSpPr txBox="1"/>
            <p:nvPr/>
          </p:nvSpPr>
          <p:spPr>
            <a:xfrm>
              <a:off x="2354487" y="5467841"/>
              <a:ext cx="1814246" cy="369332"/>
            </a:xfrm>
            <a:prstGeom prst="rect">
              <a:avLst/>
            </a:prstGeom>
            <a:noFill/>
            <a:ln w="19050">
              <a:solidFill>
                <a:srgbClr val="0070C0"/>
              </a:solidFill>
            </a:ln>
          </p:spPr>
          <p:txBody>
            <a:bodyPr wrap="square" rtlCol="0">
              <a:spAutoFit/>
            </a:bodyPr>
            <a:lstStyle/>
            <a:p>
              <a:pPr algn="ctr"/>
              <a:r>
                <a:rPr lang="en-US" dirty="0"/>
                <a:t>Use Case</a:t>
              </a:r>
            </a:p>
          </p:txBody>
        </p:sp>
        <p:sp>
          <p:nvSpPr>
            <p:cNvPr id="15" name="TextBox 14">
              <a:extLst>
                <a:ext uri="{FF2B5EF4-FFF2-40B4-BE49-F238E27FC236}">
                  <a16:creationId xmlns:a16="http://schemas.microsoft.com/office/drawing/2014/main" id="{8D8D26C3-7A63-4BA0-9D44-8B92953F6F99}"/>
                </a:ext>
              </a:extLst>
            </p:cNvPr>
            <p:cNvSpPr txBox="1"/>
            <p:nvPr/>
          </p:nvSpPr>
          <p:spPr>
            <a:xfrm>
              <a:off x="4622836" y="5475645"/>
              <a:ext cx="1814246" cy="369332"/>
            </a:xfrm>
            <a:prstGeom prst="rect">
              <a:avLst/>
            </a:prstGeom>
            <a:noFill/>
            <a:ln w="19050">
              <a:solidFill>
                <a:srgbClr val="0070C0"/>
              </a:solidFill>
            </a:ln>
          </p:spPr>
          <p:txBody>
            <a:bodyPr wrap="square" rtlCol="0">
              <a:spAutoFit/>
            </a:bodyPr>
            <a:lstStyle/>
            <a:p>
              <a:pPr algn="ctr"/>
              <a:r>
                <a:rPr lang="en-US" dirty="0"/>
                <a:t>Ref. Standard ICS</a:t>
              </a:r>
            </a:p>
          </p:txBody>
        </p:sp>
        <p:sp>
          <p:nvSpPr>
            <p:cNvPr id="16" name="TextBox 15">
              <a:extLst>
                <a:ext uri="{FF2B5EF4-FFF2-40B4-BE49-F238E27FC236}">
                  <a16:creationId xmlns:a16="http://schemas.microsoft.com/office/drawing/2014/main" id="{77AE7BC2-BE92-4F2F-9FDD-F559E2A09691}"/>
                </a:ext>
              </a:extLst>
            </p:cNvPr>
            <p:cNvSpPr txBox="1"/>
            <p:nvPr/>
          </p:nvSpPr>
          <p:spPr>
            <a:xfrm>
              <a:off x="6891185" y="5474304"/>
              <a:ext cx="1814246" cy="369332"/>
            </a:xfrm>
            <a:prstGeom prst="rect">
              <a:avLst/>
            </a:prstGeom>
            <a:noFill/>
            <a:ln w="19050">
              <a:solidFill>
                <a:srgbClr val="0070C0"/>
              </a:solidFill>
            </a:ln>
          </p:spPr>
          <p:txBody>
            <a:bodyPr wrap="square" rtlCol="0">
              <a:spAutoFit/>
            </a:bodyPr>
            <a:lstStyle/>
            <a:p>
              <a:pPr algn="ctr"/>
              <a:r>
                <a:rPr lang="en-US" dirty="0"/>
                <a:t>SES</a:t>
              </a:r>
            </a:p>
          </p:txBody>
        </p:sp>
        <p:sp>
          <p:nvSpPr>
            <p:cNvPr id="17" name="TextBox 16">
              <a:extLst>
                <a:ext uri="{FF2B5EF4-FFF2-40B4-BE49-F238E27FC236}">
                  <a16:creationId xmlns:a16="http://schemas.microsoft.com/office/drawing/2014/main" id="{18F293B5-629D-4350-9255-9BECC92BE714}"/>
                </a:ext>
              </a:extLst>
            </p:cNvPr>
            <p:cNvSpPr txBox="1"/>
            <p:nvPr/>
          </p:nvSpPr>
          <p:spPr>
            <a:xfrm>
              <a:off x="9159534" y="5474304"/>
              <a:ext cx="1814246" cy="369332"/>
            </a:xfrm>
            <a:prstGeom prst="rect">
              <a:avLst/>
            </a:prstGeom>
            <a:noFill/>
            <a:ln w="19050">
              <a:solidFill>
                <a:srgbClr val="0070C0"/>
              </a:solidFill>
            </a:ln>
          </p:spPr>
          <p:txBody>
            <a:bodyPr wrap="square" rtlCol="0">
              <a:spAutoFit/>
            </a:bodyPr>
            <a:lstStyle/>
            <a:p>
              <a:pPr algn="ctr"/>
              <a:r>
                <a:rPr lang="en-US" dirty="0"/>
                <a:t>Technology</a:t>
              </a:r>
            </a:p>
          </p:txBody>
        </p:sp>
      </p:grpSp>
      <p:cxnSp>
        <p:nvCxnSpPr>
          <p:cNvPr id="18" name="Connector: Elbow 17">
            <a:extLst>
              <a:ext uri="{FF2B5EF4-FFF2-40B4-BE49-F238E27FC236}">
                <a16:creationId xmlns:a16="http://schemas.microsoft.com/office/drawing/2014/main" id="{F95BEFEB-8155-48DC-B48C-607C1265C2A6}"/>
              </a:ext>
            </a:extLst>
          </p:cNvPr>
          <p:cNvCxnSpPr>
            <a:cxnSpLocks/>
            <a:stCxn id="11" idx="2"/>
            <a:endCxn id="14" idx="0"/>
          </p:cNvCxnSpPr>
          <p:nvPr/>
        </p:nvCxnSpPr>
        <p:spPr>
          <a:xfrm rot="5400000">
            <a:off x="4498941" y="1510953"/>
            <a:ext cx="622801" cy="3399702"/>
          </a:xfrm>
          <a:prstGeom prst="bentConnector3">
            <a:avLst>
              <a:gd name="adj1" fmla="val 50000"/>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C8BFCB68-1E66-467C-A6C1-3CB87B58AE29}"/>
              </a:ext>
            </a:extLst>
          </p:cNvPr>
          <p:cNvCxnSpPr>
            <a:cxnSpLocks/>
            <a:stCxn id="11" idx="2"/>
            <a:endCxn id="15" idx="0"/>
          </p:cNvCxnSpPr>
          <p:nvPr/>
        </p:nvCxnSpPr>
        <p:spPr>
          <a:xfrm rot="5400000">
            <a:off x="5629214" y="2649030"/>
            <a:ext cx="630605" cy="1131353"/>
          </a:xfrm>
          <a:prstGeom prst="bentConnector3">
            <a:avLst>
              <a:gd name="adj1" fmla="val 50000"/>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AB30C9A-0FA3-4E26-8425-277E3DE56886}"/>
              </a:ext>
            </a:extLst>
          </p:cNvPr>
          <p:cNvCxnSpPr>
            <a:cxnSpLocks/>
            <a:stCxn id="11" idx="2"/>
            <a:endCxn id="16" idx="0"/>
          </p:cNvCxnSpPr>
          <p:nvPr/>
        </p:nvCxnSpPr>
        <p:spPr>
          <a:xfrm rot="16200000" flipH="1">
            <a:off x="6764058" y="2645538"/>
            <a:ext cx="629264" cy="1136996"/>
          </a:xfrm>
          <a:prstGeom prst="bentConnector3">
            <a:avLst>
              <a:gd name="adj1" fmla="val 50000"/>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E78A7934-6EB3-4117-A131-4A45BE6B57AB}"/>
              </a:ext>
            </a:extLst>
          </p:cNvPr>
          <p:cNvCxnSpPr>
            <a:cxnSpLocks/>
            <a:stCxn id="11" idx="2"/>
            <a:endCxn id="17" idx="0"/>
          </p:cNvCxnSpPr>
          <p:nvPr/>
        </p:nvCxnSpPr>
        <p:spPr>
          <a:xfrm rot="16200000" flipH="1">
            <a:off x="7898232" y="1511363"/>
            <a:ext cx="629264" cy="3405345"/>
          </a:xfrm>
          <a:prstGeom prst="bentConnector3">
            <a:avLst>
              <a:gd name="adj1" fmla="val 50000"/>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4060A6D-A7F8-40D1-A91F-2AEF7A638957}"/>
              </a:ext>
            </a:extLst>
          </p:cNvPr>
          <p:cNvSpPr txBox="1"/>
          <p:nvPr/>
        </p:nvSpPr>
        <p:spPr>
          <a:xfrm>
            <a:off x="6470595" y="2946917"/>
            <a:ext cx="688504" cy="276999"/>
          </a:xfrm>
          <a:prstGeom prst="rect">
            <a:avLst/>
          </a:prstGeom>
          <a:noFill/>
        </p:spPr>
        <p:txBody>
          <a:bodyPr wrap="square" rtlCol="0">
            <a:spAutoFit/>
          </a:bodyPr>
          <a:lstStyle/>
          <a:p>
            <a:pPr algn="ctr"/>
            <a:r>
              <a:rPr lang="en-US" sz="1200" dirty="0"/>
              <a:t>“is a”</a:t>
            </a:r>
          </a:p>
        </p:txBody>
      </p:sp>
      <p:sp>
        <p:nvSpPr>
          <p:cNvPr id="23" name="TextBox 22">
            <a:extLst>
              <a:ext uri="{FF2B5EF4-FFF2-40B4-BE49-F238E27FC236}">
                <a16:creationId xmlns:a16="http://schemas.microsoft.com/office/drawing/2014/main" id="{DB1F8305-0822-4BE5-9B61-AE1397EB5D1D}"/>
              </a:ext>
            </a:extLst>
          </p:cNvPr>
          <p:cNvSpPr txBox="1"/>
          <p:nvPr/>
        </p:nvSpPr>
        <p:spPr>
          <a:xfrm>
            <a:off x="5317347" y="3297687"/>
            <a:ext cx="470041" cy="276999"/>
          </a:xfrm>
          <a:prstGeom prst="rect">
            <a:avLst/>
          </a:prstGeom>
          <a:noFill/>
        </p:spPr>
        <p:txBody>
          <a:bodyPr wrap="square" rtlCol="0">
            <a:spAutoFit/>
          </a:bodyPr>
          <a:lstStyle/>
          <a:p>
            <a:pPr algn="ctr"/>
            <a:r>
              <a:rPr lang="en-US" sz="1200" dirty="0"/>
              <a:t>0..1</a:t>
            </a:r>
          </a:p>
        </p:txBody>
      </p:sp>
      <p:sp>
        <p:nvSpPr>
          <p:cNvPr id="24" name="TextBox 23">
            <a:extLst>
              <a:ext uri="{FF2B5EF4-FFF2-40B4-BE49-F238E27FC236}">
                <a16:creationId xmlns:a16="http://schemas.microsoft.com/office/drawing/2014/main" id="{211159A5-A3ED-4C12-9F2C-87D773F19BF9}"/>
              </a:ext>
            </a:extLst>
          </p:cNvPr>
          <p:cNvSpPr txBox="1"/>
          <p:nvPr/>
        </p:nvSpPr>
        <p:spPr>
          <a:xfrm>
            <a:off x="7585696" y="3290244"/>
            <a:ext cx="470041" cy="276999"/>
          </a:xfrm>
          <a:prstGeom prst="rect">
            <a:avLst/>
          </a:prstGeom>
          <a:noFill/>
        </p:spPr>
        <p:txBody>
          <a:bodyPr wrap="square" rtlCol="0">
            <a:spAutoFit/>
          </a:bodyPr>
          <a:lstStyle/>
          <a:p>
            <a:pPr algn="ctr"/>
            <a:r>
              <a:rPr lang="en-US" sz="1200" dirty="0"/>
              <a:t>0..1</a:t>
            </a:r>
          </a:p>
        </p:txBody>
      </p:sp>
      <p:sp>
        <p:nvSpPr>
          <p:cNvPr id="25" name="TextBox 24">
            <a:extLst>
              <a:ext uri="{FF2B5EF4-FFF2-40B4-BE49-F238E27FC236}">
                <a16:creationId xmlns:a16="http://schemas.microsoft.com/office/drawing/2014/main" id="{C4A7D693-FA75-4F15-9181-D1C0D7863637}"/>
              </a:ext>
            </a:extLst>
          </p:cNvPr>
          <p:cNvSpPr txBox="1"/>
          <p:nvPr/>
        </p:nvSpPr>
        <p:spPr>
          <a:xfrm>
            <a:off x="9877990" y="3297687"/>
            <a:ext cx="470041" cy="276999"/>
          </a:xfrm>
          <a:prstGeom prst="rect">
            <a:avLst/>
          </a:prstGeom>
          <a:noFill/>
        </p:spPr>
        <p:txBody>
          <a:bodyPr wrap="square" rtlCol="0">
            <a:spAutoFit/>
          </a:bodyPr>
          <a:lstStyle/>
          <a:p>
            <a:pPr algn="ctr"/>
            <a:r>
              <a:rPr lang="en-US" sz="1200" dirty="0"/>
              <a:t>0..1</a:t>
            </a:r>
          </a:p>
        </p:txBody>
      </p:sp>
      <p:sp>
        <p:nvSpPr>
          <p:cNvPr id="38" name="TextBox 37">
            <a:extLst>
              <a:ext uri="{FF2B5EF4-FFF2-40B4-BE49-F238E27FC236}">
                <a16:creationId xmlns:a16="http://schemas.microsoft.com/office/drawing/2014/main" id="{600CF396-FC40-4DBF-9CFD-C3BB3ACA457D}"/>
              </a:ext>
            </a:extLst>
          </p:cNvPr>
          <p:cNvSpPr txBox="1"/>
          <p:nvPr/>
        </p:nvSpPr>
        <p:spPr>
          <a:xfrm>
            <a:off x="8805619" y="2519582"/>
            <a:ext cx="1935386" cy="369332"/>
          </a:xfrm>
          <a:prstGeom prst="rect">
            <a:avLst/>
          </a:prstGeom>
          <a:noFill/>
          <a:ln w="19050">
            <a:solidFill>
              <a:srgbClr val="0070C0"/>
            </a:solidFill>
          </a:ln>
        </p:spPr>
        <p:txBody>
          <a:bodyPr wrap="square" rtlCol="0">
            <a:spAutoFit/>
          </a:bodyPr>
          <a:lstStyle/>
          <a:p>
            <a:pPr algn="ctr"/>
            <a:r>
              <a:rPr lang="en-US" dirty="0"/>
              <a:t>Capability</a:t>
            </a:r>
          </a:p>
        </p:txBody>
      </p:sp>
      <p:cxnSp>
        <p:nvCxnSpPr>
          <p:cNvPr id="39" name="Straight Arrow Connector 38">
            <a:extLst>
              <a:ext uri="{FF2B5EF4-FFF2-40B4-BE49-F238E27FC236}">
                <a16:creationId xmlns:a16="http://schemas.microsoft.com/office/drawing/2014/main" id="{9C76BD85-A956-4309-AA31-D5E1DBDC9785}"/>
              </a:ext>
            </a:extLst>
          </p:cNvPr>
          <p:cNvCxnSpPr>
            <a:cxnSpLocks/>
            <a:stCxn id="38" idx="1"/>
            <a:endCxn id="11" idx="3"/>
          </p:cNvCxnSpPr>
          <p:nvPr/>
        </p:nvCxnSpPr>
        <p:spPr>
          <a:xfrm flipH="1">
            <a:off x="7477885" y="2704248"/>
            <a:ext cx="1327734" cy="1049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83C4106-1FE4-4B73-AFC6-3F8BB6D9A006}"/>
              </a:ext>
            </a:extLst>
          </p:cNvPr>
          <p:cNvSpPr txBox="1"/>
          <p:nvPr/>
        </p:nvSpPr>
        <p:spPr>
          <a:xfrm>
            <a:off x="7406523" y="2694811"/>
            <a:ext cx="470041" cy="276999"/>
          </a:xfrm>
          <a:prstGeom prst="rect">
            <a:avLst/>
          </a:prstGeom>
          <a:noFill/>
        </p:spPr>
        <p:txBody>
          <a:bodyPr wrap="square" rtlCol="0">
            <a:spAutoFit/>
          </a:bodyPr>
          <a:lstStyle/>
          <a:p>
            <a:pPr algn="ctr"/>
            <a:r>
              <a:rPr lang="en-US" sz="1200" dirty="0"/>
              <a:t>0..*</a:t>
            </a:r>
          </a:p>
        </p:txBody>
      </p:sp>
      <p:sp>
        <p:nvSpPr>
          <p:cNvPr id="44" name="TextBox 43">
            <a:extLst>
              <a:ext uri="{FF2B5EF4-FFF2-40B4-BE49-F238E27FC236}">
                <a16:creationId xmlns:a16="http://schemas.microsoft.com/office/drawing/2014/main" id="{A4B9659B-20CA-43A7-8D92-DED1981EED4C}"/>
              </a:ext>
            </a:extLst>
          </p:cNvPr>
          <p:cNvSpPr txBox="1"/>
          <p:nvPr/>
        </p:nvSpPr>
        <p:spPr>
          <a:xfrm>
            <a:off x="8424483" y="2694810"/>
            <a:ext cx="470041" cy="276999"/>
          </a:xfrm>
          <a:prstGeom prst="rect">
            <a:avLst/>
          </a:prstGeom>
          <a:noFill/>
        </p:spPr>
        <p:txBody>
          <a:bodyPr wrap="square" rtlCol="0">
            <a:spAutoFit/>
          </a:bodyPr>
          <a:lstStyle/>
          <a:p>
            <a:pPr algn="ctr"/>
            <a:r>
              <a:rPr lang="en-US" sz="1200" dirty="0"/>
              <a:t>0..*</a:t>
            </a:r>
          </a:p>
        </p:txBody>
      </p:sp>
      <p:grpSp>
        <p:nvGrpSpPr>
          <p:cNvPr id="3" name="Group 2">
            <a:extLst>
              <a:ext uri="{FF2B5EF4-FFF2-40B4-BE49-F238E27FC236}">
                <a16:creationId xmlns:a16="http://schemas.microsoft.com/office/drawing/2014/main" id="{AD871BC8-2EAB-4301-BBDD-7FFBDC2686C6}"/>
              </a:ext>
            </a:extLst>
          </p:cNvPr>
          <p:cNvGrpSpPr/>
          <p:nvPr/>
        </p:nvGrpSpPr>
        <p:grpSpPr>
          <a:xfrm>
            <a:off x="4429907" y="1900808"/>
            <a:ext cx="6328636" cy="633734"/>
            <a:chOff x="4429907" y="1900808"/>
            <a:chExt cx="6328636" cy="633734"/>
          </a:xfrm>
        </p:grpSpPr>
        <p:cxnSp>
          <p:nvCxnSpPr>
            <p:cNvPr id="46" name="Straight Arrow Connector 45">
              <a:extLst>
                <a:ext uri="{FF2B5EF4-FFF2-40B4-BE49-F238E27FC236}">
                  <a16:creationId xmlns:a16="http://schemas.microsoft.com/office/drawing/2014/main" id="{10261B81-4674-4CC8-B893-F275B2F5732C}"/>
                </a:ext>
              </a:extLst>
            </p:cNvPr>
            <p:cNvCxnSpPr>
              <a:cxnSpLocks/>
            </p:cNvCxnSpPr>
            <p:nvPr/>
          </p:nvCxnSpPr>
          <p:spPr>
            <a:xfrm flipV="1">
              <a:off x="8145274" y="2194519"/>
              <a:ext cx="0" cy="226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E5ABFF-2590-4AFF-A1F5-94A4B430DB98}"/>
                </a:ext>
              </a:extLst>
            </p:cNvPr>
            <p:cNvCxnSpPr>
              <a:cxnSpLocks/>
              <a:stCxn id="11" idx="0"/>
            </p:cNvCxnSpPr>
            <p:nvPr/>
          </p:nvCxnSpPr>
          <p:spPr>
            <a:xfrm flipH="1" flipV="1">
              <a:off x="6510191" y="2182218"/>
              <a:ext cx="1" cy="347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5634B29-550A-4F8B-B7D2-2712155BECCD}"/>
                </a:ext>
              </a:extLst>
            </p:cNvPr>
            <p:cNvCxnSpPr>
              <a:cxnSpLocks/>
            </p:cNvCxnSpPr>
            <p:nvPr/>
          </p:nvCxnSpPr>
          <p:spPr>
            <a:xfrm flipH="1" flipV="1">
              <a:off x="9790853" y="2186688"/>
              <a:ext cx="1" cy="347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CD0F6A4-5782-4BF6-94EE-61583AF46E10}"/>
                </a:ext>
              </a:extLst>
            </p:cNvPr>
            <p:cNvSpPr txBox="1"/>
            <p:nvPr/>
          </p:nvSpPr>
          <p:spPr>
            <a:xfrm>
              <a:off x="5542499" y="1909188"/>
              <a:ext cx="1935383" cy="307777"/>
            </a:xfrm>
            <a:prstGeom prst="rect">
              <a:avLst/>
            </a:prstGeom>
            <a:noFill/>
          </p:spPr>
          <p:txBody>
            <a:bodyPr wrap="square" rtlCol="0">
              <a:spAutoFit/>
            </a:bodyPr>
            <a:lstStyle/>
            <a:p>
              <a:pPr algn="ctr"/>
              <a:r>
                <a:rPr lang="en-US" sz="1400" b="1" dirty="0">
                  <a:solidFill>
                    <a:srgbClr val="0070C0"/>
                  </a:solidFill>
                </a:rPr>
                <a:t>Style</a:t>
              </a:r>
            </a:p>
          </p:txBody>
        </p:sp>
        <p:sp>
          <p:nvSpPr>
            <p:cNvPr id="58" name="TextBox 57">
              <a:extLst>
                <a:ext uri="{FF2B5EF4-FFF2-40B4-BE49-F238E27FC236}">
                  <a16:creationId xmlns:a16="http://schemas.microsoft.com/office/drawing/2014/main" id="{7E04A89C-3F01-4C8D-974D-DE2B07C515AC}"/>
                </a:ext>
              </a:extLst>
            </p:cNvPr>
            <p:cNvSpPr txBox="1"/>
            <p:nvPr/>
          </p:nvSpPr>
          <p:spPr>
            <a:xfrm>
              <a:off x="8823162" y="1927950"/>
              <a:ext cx="1935381" cy="307777"/>
            </a:xfrm>
            <a:prstGeom prst="rect">
              <a:avLst/>
            </a:prstGeom>
            <a:noFill/>
          </p:spPr>
          <p:txBody>
            <a:bodyPr wrap="square" rtlCol="0">
              <a:spAutoFit/>
            </a:bodyPr>
            <a:lstStyle/>
            <a:p>
              <a:pPr algn="ctr"/>
              <a:r>
                <a:rPr lang="en-US" sz="1400" b="1" dirty="0">
                  <a:solidFill>
                    <a:srgbClr val="0070C0"/>
                  </a:solidFill>
                </a:rPr>
                <a:t>Bookmark</a:t>
              </a:r>
            </a:p>
          </p:txBody>
        </p:sp>
        <p:sp>
          <p:nvSpPr>
            <p:cNvPr id="59" name="TextBox 58">
              <a:extLst>
                <a:ext uri="{FF2B5EF4-FFF2-40B4-BE49-F238E27FC236}">
                  <a16:creationId xmlns:a16="http://schemas.microsoft.com/office/drawing/2014/main" id="{8CEC604C-0B2F-40B3-B492-B13F9E974FD8}"/>
                </a:ext>
              </a:extLst>
            </p:cNvPr>
            <p:cNvSpPr txBox="1"/>
            <p:nvPr/>
          </p:nvSpPr>
          <p:spPr>
            <a:xfrm>
              <a:off x="7533985" y="1906523"/>
              <a:ext cx="1271634" cy="307777"/>
            </a:xfrm>
            <a:prstGeom prst="rect">
              <a:avLst/>
            </a:prstGeom>
            <a:noFill/>
          </p:spPr>
          <p:txBody>
            <a:bodyPr wrap="square" rtlCol="0">
              <a:spAutoFit/>
            </a:bodyPr>
            <a:lstStyle/>
            <a:p>
              <a:pPr algn="ctr"/>
              <a:r>
                <a:rPr lang="en-US" sz="1400" b="1" dirty="0">
                  <a:solidFill>
                    <a:srgbClr val="0070C0"/>
                  </a:solidFill>
                </a:rPr>
                <a:t>Link</a:t>
              </a:r>
            </a:p>
          </p:txBody>
        </p:sp>
        <p:sp>
          <p:nvSpPr>
            <p:cNvPr id="64" name="TextBox 63">
              <a:extLst>
                <a:ext uri="{FF2B5EF4-FFF2-40B4-BE49-F238E27FC236}">
                  <a16:creationId xmlns:a16="http://schemas.microsoft.com/office/drawing/2014/main" id="{BA944D25-951F-4C6C-B4B6-CB6852EC1F60}"/>
                </a:ext>
              </a:extLst>
            </p:cNvPr>
            <p:cNvSpPr txBox="1"/>
            <p:nvPr/>
          </p:nvSpPr>
          <p:spPr>
            <a:xfrm>
              <a:off x="4429907" y="1900808"/>
              <a:ext cx="1935383" cy="307777"/>
            </a:xfrm>
            <a:prstGeom prst="rect">
              <a:avLst/>
            </a:prstGeom>
            <a:noFill/>
          </p:spPr>
          <p:txBody>
            <a:bodyPr wrap="square" rtlCol="0">
              <a:spAutoFit/>
            </a:bodyPr>
            <a:lstStyle/>
            <a:p>
              <a:pPr algn="ctr"/>
              <a:r>
                <a:rPr lang="en-US" sz="1400" b="1" dirty="0">
                  <a:solidFill>
                    <a:srgbClr val="0070C0"/>
                  </a:solidFill>
                </a:rPr>
                <a:t>Word Constructs:</a:t>
              </a:r>
            </a:p>
          </p:txBody>
        </p:sp>
      </p:grpSp>
      <p:sp>
        <p:nvSpPr>
          <p:cNvPr id="65" name="TextBox 64">
            <a:extLst>
              <a:ext uri="{FF2B5EF4-FFF2-40B4-BE49-F238E27FC236}">
                <a16:creationId xmlns:a16="http://schemas.microsoft.com/office/drawing/2014/main" id="{BE073259-C076-430C-AB17-606C3EA057AF}"/>
              </a:ext>
            </a:extLst>
          </p:cNvPr>
          <p:cNvSpPr txBox="1"/>
          <p:nvPr/>
        </p:nvSpPr>
        <p:spPr>
          <a:xfrm>
            <a:off x="420735" y="2182218"/>
            <a:ext cx="2755595" cy="1200329"/>
          </a:xfrm>
          <a:prstGeom prst="rect">
            <a:avLst/>
          </a:prstGeom>
          <a:noFill/>
        </p:spPr>
        <p:txBody>
          <a:bodyPr wrap="square" rtlCol="0">
            <a:spAutoFit/>
          </a:bodyPr>
          <a:lstStyle/>
          <a:p>
            <a:r>
              <a:rPr lang="en-US" b="1" dirty="0">
                <a:solidFill>
                  <a:srgbClr val="FF0000"/>
                </a:solidFill>
              </a:rPr>
              <a:t>Need standardized language / conventions for “Requirement” specification</a:t>
            </a:r>
          </a:p>
        </p:txBody>
      </p:sp>
      <p:cxnSp>
        <p:nvCxnSpPr>
          <p:cNvPr id="67" name="Straight Arrow Connector 66">
            <a:extLst>
              <a:ext uri="{FF2B5EF4-FFF2-40B4-BE49-F238E27FC236}">
                <a16:creationId xmlns:a16="http://schemas.microsoft.com/office/drawing/2014/main" id="{40C5400F-6242-4D19-B61E-7B0442EBE1BA}"/>
              </a:ext>
            </a:extLst>
          </p:cNvPr>
          <p:cNvCxnSpPr/>
          <p:nvPr/>
        </p:nvCxnSpPr>
        <p:spPr>
          <a:xfrm>
            <a:off x="2131730" y="2971809"/>
            <a:ext cx="2255146" cy="5503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ABAB01F-B3AC-4919-92AC-DC6A7CC00951}"/>
              </a:ext>
            </a:extLst>
          </p:cNvPr>
          <p:cNvSpPr txBox="1"/>
          <p:nvPr/>
        </p:nvSpPr>
        <p:spPr>
          <a:xfrm>
            <a:off x="4947449" y="4094903"/>
            <a:ext cx="7126484" cy="461665"/>
          </a:xfrm>
          <a:prstGeom prst="rect">
            <a:avLst/>
          </a:prstGeom>
          <a:noFill/>
        </p:spPr>
        <p:txBody>
          <a:bodyPr wrap="square" rtlCol="0">
            <a:spAutoFit/>
          </a:bodyPr>
          <a:lstStyle/>
          <a:p>
            <a:r>
              <a:rPr lang="en-US" sz="2400" b="1" dirty="0">
                <a:solidFill>
                  <a:srgbClr val="0070C0"/>
                </a:solidFill>
              </a:rPr>
              <a:t>Capability </a:t>
            </a:r>
            <a:r>
              <a:rPr lang="en-US" sz="2400" dirty="0">
                <a:solidFill>
                  <a:srgbClr val="0070C0"/>
                </a:solidFill>
              </a:rPr>
              <a:t>provides</a:t>
            </a:r>
            <a:r>
              <a:rPr lang="en-US" sz="2400" b="1" dirty="0">
                <a:solidFill>
                  <a:srgbClr val="0070C0"/>
                </a:solidFill>
              </a:rPr>
              <a:t> </a:t>
            </a:r>
            <a:r>
              <a:rPr lang="en-US" sz="2400" b="1" i="1" dirty="0">
                <a:solidFill>
                  <a:srgbClr val="0070C0"/>
                </a:solidFill>
              </a:rPr>
              <a:t>implementation</a:t>
            </a:r>
            <a:r>
              <a:rPr lang="en-US" sz="2400" b="1" dirty="0">
                <a:solidFill>
                  <a:srgbClr val="0070C0"/>
                </a:solidFill>
              </a:rPr>
              <a:t> </a:t>
            </a:r>
            <a:r>
              <a:rPr lang="en-US" sz="2400" dirty="0">
                <a:solidFill>
                  <a:srgbClr val="0070C0"/>
                </a:solidFill>
              </a:rPr>
              <a:t>for</a:t>
            </a:r>
            <a:r>
              <a:rPr lang="en-US" sz="2400" b="1" dirty="0">
                <a:solidFill>
                  <a:srgbClr val="0070C0"/>
                </a:solidFill>
              </a:rPr>
              <a:t> Requirements</a:t>
            </a:r>
          </a:p>
        </p:txBody>
      </p:sp>
      <p:sp>
        <p:nvSpPr>
          <p:cNvPr id="6" name="Rectangle: Rounded Corners 5">
            <a:extLst>
              <a:ext uri="{FF2B5EF4-FFF2-40B4-BE49-F238E27FC236}">
                <a16:creationId xmlns:a16="http://schemas.microsoft.com/office/drawing/2014/main" id="{8FDFB2DB-C9A4-68CF-A296-94AA051FC400}"/>
              </a:ext>
            </a:extLst>
          </p:cNvPr>
          <p:cNvSpPr/>
          <p:nvPr/>
        </p:nvSpPr>
        <p:spPr>
          <a:xfrm>
            <a:off x="4667386" y="1772879"/>
            <a:ext cx="5731374" cy="5850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8163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200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 calcmode="lin" valueType="num">
                                      <p:cBhvr>
                                        <p:cTn id="9" dur="250" fill="hold"/>
                                        <p:tgtEl>
                                          <p:spTgt spid="37"/>
                                        </p:tgtEl>
                                        <p:attrNameLst>
                                          <p:attrName>style.rotation</p:attrName>
                                        </p:attrNameLst>
                                      </p:cBhvr>
                                      <p:tavLst>
                                        <p:tav tm="0">
                                          <p:val>
                                            <p:fltVal val="90"/>
                                          </p:val>
                                        </p:tav>
                                        <p:tav tm="100000">
                                          <p:val>
                                            <p:fltVal val="0"/>
                                          </p:val>
                                        </p:tav>
                                      </p:tavLst>
                                    </p:anim>
                                    <p:animEffect transition="in" filter="fade">
                                      <p:cBhvr>
                                        <p:cTn id="10" dur="25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2000"/>
                            </p:stCondLst>
                            <p:childTnLst>
                              <p:par>
                                <p:cTn id="24" presetID="53" presetClass="entr" presetSubtype="16" fill="hold" grpId="0" nodeType="afterEffect">
                                  <p:stCondLst>
                                    <p:cond delay="100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Effect transition="in" filter="fade">
                                      <p:cBhvr>
                                        <p:cTn id="35" dur="500"/>
                                        <p:tgtEl>
                                          <p:spTgt spid="65"/>
                                        </p:tgtEl>
                                      </p:cBhvr>
                                    </p:animEffect>
                                  </p:childTnLst>
                                </p:cTn>
                              </p:par>
                            </p:childTnLst>
                          </p:cTn>
                        </p:par>
                        <p:par>
                          <p:cTn id="36" fill="hold">
                            <p:stCondLst>
                              <p:cond delay="500"/>
                            </p:stCondLst>
                            <p:childTnLst>
                              <p:par>
                                <p:cTn id="37" presetID="53" presetClass="entr" presetSubtype="16" fill="hold" nodeType="after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p:cTn id="39" dur="500" fill="hold"/>
                                        <p:tgtEl>
                                          <p:spTgt spid="67"/>
                                        </p:tgtEl>
                                        <p:attrNameLst>
                                          <p:attrName>ppt_w</p:attrName>
                                        </p:attrNameLst>
                                      </p:cBhvr>
                                      <p:tavLst>
                                        <p:tav tm="0">
                                          <p:val>
                                            <p:fltVal val="0"/>
                                          </p:val>
                                        </p:tav>
                                        <p:tav tm="100000">
                                          <p:val>
                                            <p:strVal val="#ppt_w"/>
                                          </p:val>
                                        </p:tav>
                                      </p:tavLst>
                                    </p:anim>
                                    <p:anim calcmode="lin" valueType="num">
                                      <p:cBhvr>
                                        <p:cTn id="40" dur="500" fill="hold"/>
                                        <p:tgtEl>
                                          <p:spTgt spid="67"/>
                                        </p:tgtEl>
                                        <p:attrNameLst>
                                          <p:attrName>ppt_h</p:attrName>
                                        </p:attrNameLst>
                                      </p:cBhvr>
                                      <p:tavLst>
                                        <p:tav tm="0">
                                          <p:val>
                                            <p:fltVal val="0"/>
                                          </p:val>
                                        </p:tav>
                                        <p:tav tm="100000">
                                          <p:val>
                                            <p:strVal val="#ppt_h"/>
                                          </p:val>
                                        </p:tav>
                                      </p:tavLst>
                                    </p:anim>
                                    <p:animEffect transition="in" filter="fade">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5" grpId="0"/>
      <p:bldP spid="37"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8B90-E090-4298-9D5C-511841DAF60D}"/>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RI+MC+RR Model </a:t>
            </a:r>
          </a:p>
        </p:txBody>
      </p:sp>
      <p:sp>
        <p:nvSpPr>
          <p:cNvPr id="4" name="Footer Placeholder 3">
            <a:extLst>
              <a:ext uri="{FF2B5EF4-FFF2-40B4-BE49-F238E27FC236}">
                <a16:creationId xmlns:a16="http://schemas.microsoft.com/office/drawing/2014/main" id="{46590981-550B-47EB-9699-34AA00C3B343}"/>
              </a:ext>
            </a:extLst>
          </p:cNvPr>
          <p:cNvSpPr>
            <a:spLocks noGrp="1"/>
          </p:cNvSpPr>
          <p:nvPr>
            <p:ph type="ftr" sz="quarter" idx="11"/>
          </p:nvPr>
        </p:nvSpPr>
        <p:spPr/>
        <p:txBody>
          <a:bodyPr/>
          <a:lstStyle/>
          <a:p>
            <a:r>
              <a:rPr lang="en-US" dirty="0"/>
              <a:t>Gemini SES+MDI SDPi+FHIR Project</a:t>
            </a:r>
          </a:p>
        </p:txBody>
      </p:sp>
      <p:sp>
        <p:nvSpPr>
          <p:cNvPr id="5" name="Slide Number Placeholder 4">
            <a:extLst>
              <a:ext uri="{FF2B5EF4-FFF2-40B4-BE49-F238E27FC236}">
                <a16:creationId xmlns:a16="http://schemas.microsoft.com/office/drawing/2014/main" id="{65E9D3A5-D197-41D9-97DF-7675D08FF65A}"/>
              </a:ext>
            </a:extLst>
          </p:cNvPr>
          <p:cNvSpPr>
            <a:spLocks noGrp="1"/>
          </p:cNvSpPr>
          <p:nvPr>
            <p:ph type="sldNum" sz="quarter" idx="12"/>
          </p:nvPr>
        </p:nvSpPr>
        <p:spPr/>
        <p:txBody>
          <a:bodyPr/>
          <a:lstStyle/>
          <a:p>
            <a:fld id="{4B2B13E8-E2F1-42A7-A4D7-4750DA1EC715}" type="slidenum">
              <a:rPr lang="en-US" smtClean="0"/>
              <a:pPr/>
              <a:t>5</a:t>
            </a:fld>
            <a:endParaRPr lang="en-US" dirty="0"/>
          </a:p>
        </p:txBody>
      </p:sp>
      <p:sp>
        <p:nvSpPr>
          <p:cNvPr id="41" name="Rectangle 40">
            <a:extLst>
              <a:ext uri="{FF2B5EF4-FFF2-40B4-BE49-F238E27FC236}">
                <a16:creationId xmlns:a16="http://schemas.microsoft.com/office/drawing/2014/main" id="{7CE954C5-D433-4C90-9E6F-7D598B2EDDF5}"/>
              </a:ext>
            </a:extLst>
          </p:cNvPr>
          <p:cNvSpPr/>
          <p:nvPr/>
        </p:nvSpPr>
        <p:spPr>
          <a:xfrm>
            <a:off x="635809" y="1175996"/>
            <a:ext cx="1344420" cy="74549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Basic RI+MC+RR UML Model</a:t>
            </a:r>
          </a:p>
        </p:txBody>
      </p:sp>
      <p:sp>
        <p:nvSpPr>
          <p:cNvPr id="6" name="TextBox 5">
            <a:extLst>
              <a:ext uri="{FF2B5EF4-FFF2-40B4-BE49-F238E27FC236}">
                <a16:creationId xmlns:a16="http://schemas.microsoft.com/office/drawing/2014/main" id="{91844CA4-D878-4CDA-9B72-E7C39D854170}"/>
              </a:ext>
            </a:extLst>
          </p:cNvPr>
          <p:cNvSpPr txBox="1"/>
          <p:nvPr/>
        </p:nvSpPr>
        <p:spPr>
          <a:xfrm>
            <a:off x="2203709" y="1739420"/>
            <a:ext cx="9412027" cy="2800767"/>
          </a:xfrm>
          <a:prstGeom prst="rect">
            <a:avLst/>
          </a:prstGeom>
          <a:noFill/>
          <a:ln w="19050">
            <a:solidFill>
              <a:srgbClr val="0070C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w14:paraId="5672C5E0" w14:textId="77777777" w:rsidR="00743536" w:rsidRDefault="000A5E66"&gt;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w:pPr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w:pStyle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w:val="</a:t>
            </a:r>
            <a:r>
              <a:rPr kumimoji="0" lang="en-US" sz="1600" b="0" i="0" u="none" strike="noStrike" kern="1200" cap="none" spc="0" normalizeH="0" baseline="0" noProof="0" dirty="0">
                <a:ln>
                  <a:noFill/>
                </a:ln>
                <a:solidFill>
                  <a:srgbClr val="0070C0"/>
                </a:solidFill>
                <a:effectLst/>
                <a:uLnTx/>
                <a:uFillTx/>
                <a:latin typeface="Calibri" panose="020F0502020204030204"/>
                <a:ea typeface="+mn-ea"/>
                <a:cs typeface="+mn-cs"/>
              </a:rPr>
              <a:t>IEEEStdsParagraph</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w:jc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w:val="</a:t>
            </a:r>
            <a:r>
              <a:rPr kumimoji="0" lang="en-US" sz="1600" b="0" i="0" u="none" strike="noStrike" kern="1200" cap="none" spc="0" normalizeH="0" baseline="0" noProof="0" dirty="0">
                <a:ln>
                  <a:noFill/>
                </a:ln>
                <a:solidFill>
                  <a:srgbClr val="0070C0"/>
                </a:solidFill>
                <a:effectLst/>
                <a:uLnTx/>
                <a:uFillTx/>
                <a:latin typeface="Calibri" panose="020F0502020204030204"/>
                <a:ea typeface="+mn-ea"/>
                <a:cs typeface="+mn-cs"/>
              </a:rPr>
              <a:t>left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w:pPr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t>
            </a:r>
            <a:r>
              <a:rPr kumimoji="0" lang="en-US" sz="1600" b="0" i="0" u="none" strike="noStrike" kern="1200" cap="none" spc="0" normalizeH="0" baseline="0" noProof="0" dirty="0" err="1">
                <a:ln>
                  <a:noFill/>
                </a:ln>
                <a:solidFill>
                  <a:srgbClr val="0070C0"/>
                </a:solidFill>
                <a:effectLst/>
                <a:uLnTx/>
                <a:uFillTx/>
                <a:latin typeface="Calibri" panose="020F0502020204030204"/>
                <a:ea typeface="+mn-ea"/>
                <a:cs typeface="+mn-cs"/>
              </a:rPr>
              <a:t>bookmarkStart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w:id="123" w:name="</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Requirement:R0062</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tab pos="228600" algn="l"/>
                <a:tab pos="4572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w:rPr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srgbClr val="0070C0"/>
                </a:solidFill>
                <a:effectLst/>
                <a:uLnTx/>
                <a:uFillTx/>
                <a:latin typeface="Calibri" panose="020F0502020204030204"/>
                <a:ea typeface="+mn-ea"/>
                <a:cs typeface="+mn-cs"/>
              </a:rPr>
              <a:t>w:b</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w:rPr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R0062</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tab pos="228600" algn="l"/>
                <a:tab pos="4572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a:t>
            </a:r>
            <a:r>
              <a:rPr kumimoji="0" lang="en-US" sz="1600" b="0" i="0" u="none" strike="noStrike" kern="1200" cap="none" spc="0" normalizeH="0" baseline="0" noProof="0" dirty="0" err="1">
                <a:ln>
                  <a:noFill/>
                </a:ln>
                <a:solidFill>
                  <a:srgbClr val="0070C0"/>
                </a:solidFill>
                <a:effectLst/>
                <a:uLnTx/>
                <a:uFillTx/>
                <a:latin typeface="Calibri" panose="020F0502020204030204"/>
                <a:ea typeface="+mn-ea"/>
                <a:cs typeface="+mn-cs"/>
              </a:rPr>
              <a:t>bookmarkEnd</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w:id="123"/&gt;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w:rPr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srgbClr val="0070C0"/>
                </a:solidFill>
                <a:effectLst/>
                <a:uLnTx/>
                <a:uFillTx/>
                <a:latin typeface="Calibri" panose="020F0502020204030204"/>
                <a:ea typeface="+mn-ea"/>
                <a:cs typeface="+mn-cs"/>
              </a:rPr>
              <a:t>w:b</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w:rPr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857250" marR="0" lvl="0" indent="-8572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228600" algn="l"/>
                <a:tab pos="4572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If an SDC PARTICIPANT produces EXCESSIVE LOAD CONDITIONs, each SDC PARTICIPANT that is affected by these conditions SHALL maintain its SYSTEM FUNCTION CONTRIBUTIONs for other SDC PARTICIPANTs.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w:r</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tab pos="228600" algn="l"/>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pic>
        <p:nvPicPr>
          <p:cNvPr id="7" name="Picture 6">
            <a:extLst>
              <a:ext uri="{FF2B5EF4-FFF2-40B4-BE49-F238E27FC236}">
                <a16:creationId xmlns:a16="http://schemas.microsoft.com/office/drawing/2014/main" id="{4599F561-5D85-4460-8169-1E7E498D2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80" y="4694422"/>
            <a:ext cx="8564170" cy="828791"/>
          </a:xfrm>
          <a:prstGeom prst="rect">
            <a:avLst/>
          </a:prstGeom>
          <a:noFill/>
          <a:ln w="19050">
            <a:solidFill>
              <a:srgbClr val="0070C0"/>
            </a:solidFill>
          </a:ln>
        </p:spPr>
      </p:pic>
      <p:sp>
        <p:nvSpPr>
          <p:cNvPr id="8" name="TextBox 7">
            <a:extLst>
              <a:ext uri="{FF2B5EF4-FFF2-40B4-BE49-F238E27FC236}">
                <a16:creationId xmlns:a16="http://schemas.microsoft.com/office/drawing/2014/main" id="{FA7E1D7E-6001-4C1E-9DF0-9A0D8F0098E3}"/>
              </a:ext>
            </a:extLst>
          </p:cNvPr>
          <p:cNvSpPr txBox="1"/>
          <p:nvPr/>
        </p:nvSpPr>
        <p:spPr>
          <a:xfrm>
            <a:off x="2202879" y="1133475"/>
            <a:ext cx="99891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ReqIF </a:t>
            </a:r>
            <a:r>
              <a:rPr kumimoji="0" lang="en-US" sz="2400" b="1" i="1" u="none" strike="noStrike" kern="1200" cap="none" spc="0" normalizeH="0" baseline="0" noProof="0" dirty="0">
                <a:ln>
                  <a:noFill/>
                </a:ln>
                <a:solidFill>
                  <a:srgbClr val="FF0000"/>
                </a:solidFill>
                <a:effectLst/>
                <a:uLnTx/>
                <a:uFillTx/>
                <a:latin typeface="Calibri" panose="020F0502020204030204"/>
                <a:ea typeface="+mn-ea"/>
                <a:cs typeface="+mn-cs"/>
              </a:rPr>
              <a:t>Example</a:t>
            </a: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  </a:t>
            </a:r>
            <a:r>
              <a:rPr kumimoji="0" lang="en-US" sz="2400" b="1" i="1" u="none" strike="noStrike" kern="1200" cap="none" spc="0" normalizeH="0" baseline="0" noProof="0" dirty="0">
                <a:ln>
                  <a:noFill/>
                </a:ln>
                <a:solidFill>
                  <a:srgbClr val="0070C0"/>
                </a:solidFill>
                <a:effectLst/>
                <a:uLnTx/>
                <a:uFillTx/>
                <a:latin typeface="Calibri" panose="020F0502020204030204"/>
                <a:ea typeface="+mn-ea"/>
                <a:cs typeface="+mn-cs"/>
              </a:rPr>
              <a:t>Requirement related to System Function Contribution</a:t>
            </a:r>
          </a:p>
        </p:txBody>
      </p:sp>
      <p:grpSp>
        <p:nvGrpSpPr>
          <p:cNvPr id="9" name="Group 8">
            <a:extLst>
              <a:ext uri="{FF2B5EF4-FFF2-40B4-BE49-F238E27FC236}">
                <a16:creationId xmlns:a16="http://schemas.microsoft.com/office/drawing/2014/main" id="{321D6283-7FE7-4031-8064-73CAA05D050B}"/>
              </a:ext>
            </a:extLst>
          </p:cNvPr>
          <p:cNvGrpSpPr>
            <a:grpSpLocks noChangeAspect="1"/>
          </p:cNvGrpSpPr>
          <p:nvPr/>
        </p:nvGrpSpPr>
        <p:grpSpPr>
          <a:xfrm>
            <a:off x="84936" y="4540187"/>
            <a:ext cx="1952621" cy="1202230"/>
            <a:chOff x="5146796" y="4375919"/>
            <a:chExt cx="2604305" cy="1393143"/>
          </a:xfrm>
        </p:grpSpPr>
        <p:pic>
          <p:nvPicPr>
            <p:cNvPr id="10" name="Picture 9" descr="Text&#10;&#10;Description automatically generated">
              <a:extLst>
                <a:ext uri="{FF2B5EF4-FFF2-40B4-BE49-F238E27FC236}">
                  <a16:creationId xmlns:a16="http://schemas.microsoft.com/office/drawing/2014/main" id="{C9957C03-C710-441B-BBA7-9EAFF4E8D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175" y="4375919"/>
              <a:ext cx="851546" cy="851546"/>
            </a:xfrm>
            <a:prstGeom prst="rect">
              <a:avLst/>
            </a:prstGeom>
          </p:spPr>
        </p:pic>
        <p:sp>
          <p:nvSpPr>
            <p:cNvPr id="11" name="TextBox 10">
              <a:extLst>
                <a:ext uri="{FF2B5EF4-FFF2-40B4-BE49-F238E27FC236}">
                  <a16:creationId xmlns:a16="http://schemas.microsoft.com/office/drawing/2014/main" id="{F4BE76D2-4F79-4B59-ABE7-6A905D3FADCD}"/>
                </a:ext>
              </a:extLst>
            </p:cNvPr>
            <p:cNvSpPr txBox="1"/>
            <p:nvPr/>
          </p:nvSpPr>
          <p:spPr>
            <a:xfrm>
              <a:off x="5146796" y="5162755"/>
              <a:ext cx="2604305" cy="6063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Calibri" panose="020F0502020204030204"/>
                  <a:ea typeface="+mn-ea"/>
                  <a:cs typeface="+mn-cs"/>
                </a:rPr>
                <a:t>IEEE p11073-10700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(Draft 1)</a:t>
              </a:r>
            </a:p>
          </p:txBody>
        </p:sp>
      </p:grpSp>
      <p:grpSp>
        <p:nvGrpSpPr>
          <p:cNvPr id="12" name="Group 11">
            <a:extLst>
              <a:ext uri="{FF2B5EF4-FFF2-40B4-BE49-F238E27FC236}">
                <a16:creationId xmlns:a16="http://schemas.microsoft.com/office/drawing/2014/main" id="{0B91E68B-7F49-4C67-B40B-E55F74CCD197}"/>
              </a:ext>
            </a:extLst>
          </p:cNvPr>
          <p:cNvGrpSpPr>
            <a:grpSpLocks noChangeAspect="1"/>
          </p:cNvGrpSpPr>
          <p:nvPr/>
        </p:nvGrpSpPr>
        <p:grpSpPr>
          <a:xfrm>
            <a:off x="84935" y="2538688"/>
            <a:ext cx="1952621" cy="1202230"/>
            <a:chOff x="5146796" y="4375919"/>
            <a:chExt cx="2604305" cy="1393143"/>
          </a:xfrm>
        </p:grpSpPr>
        <p:pic>
          <p:nvPicPr>
            <p:cNvPr id="13" name="Picture 12" descr="Text&#10;&#10;Description automatically generated">
              <a:extLst>
                <a:ext uri="{FF2B5EF4-FFF2-40B4-BE49-F238E27FC236}">
                  <a16:creationId xmlns:a16="http://schemas.microsoft.com/office/drawing/2014/main" id="{8A6BE3AC-563F-42FA-A91B-2A87D85CC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175" y="4375919"/>
              <a:ext cx="851546" cy="851546"/>
            </a:xfrm>
            <a:prstGeom prst="rect">
              <a:avLst/>
            </a:prstGeom>
          </p:spPr>
        </p:pic>
        <p:sp>
          <p:nvSpPr>
            <p:cNvPr id="14" name="TextBox 13">
              <a:extLst>
                <a:ext uri="{FF2B5EF4-FFF2-40B4-BE49-F238E27FC236}">
                  <a16:creationId xmlns:a16="http://schemas.microsoft.com/office/drawing/2014/main" id="{14762DC7-6579-467B-9274-177BE42B6A28}"/>
                </a:ext>
              </a:extLst>
            </p:cNvPr>
            <p:cNvSpPr txBox="1"/>
            <p:nvPr/>
          </p:nvSpPr>
          <p:spPr>
            <a:xfrm>
              <a:off x="5146796" y="5162755"/>
              <a:ext cx="2604305" cy="6063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Calibri" panose="020F0502020204030204"/>
                  <a:ea typeface="+mn-ea"/>
                  <a:cs typeface="+mn-cs"/>
                </a:rPr>
                <a:t>IEEE p11073-10700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(Draft 1 – </a:t>
              </a:r>
              <a:r>
                <a:rPr kumimoji="0" lang="en-US" sz="1200" b="0" i="1" u="none" strike="noStrike" kern="1200" cap="none" spc="0" normalizeH="0" baseline="0" noProof="0" dirty="0">
                  <a:ln>
                    <a:noFill/>
                  </a:ln>
                  <a:solidFill>
                    <a:srgbClr val="0070C0"/>
                  </a:solidFill>
                  <a:effectLst/>
                  <a:uLnTx/>
                  <a:uFillTx/>
                  <a:latin typeface="Calibri" panose="020F0502020204030204"/>
                  <a:ea typeface="+mn-ea"/>
                  <a:cs typeface="+mn-cs"/>
                </a:rPr>
                <a:t>Under the Hood</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15" name="TextBox 14">
            <a:extLst>
              <a:ext uri="{FF2B5EF4-FFF2-40B4-BE49-F238E27FC236}">
                <a16:creationId xmlns:a16="http://schemas.microsoft.com/office/drawing/2014/main" id="{7220BD4E-F58F-43AA-9B51-1D27CFA2C67D}"/>
              </a:ext>
            </a:extLst>
          </p:cNvPr>
          <p:cNvSpPr txBox="1"/>
          <p:nvPr/>
        </p:nvSpPr>
        <p:spPr>
          <a:xfrm>
            <a:off x="2370165" y="5793442"/>
            <a:ext cx="8229599" cy="954107"/>
          </a:xfrm>
          <a:prstGeom prst="rect">
            <a:avLst/>
          </a:prstGeom>
          <a:solidFill>
            <a:schemeClr val="bg1"/>
          </a:solidFill>
          <a:ln w="22225">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panose="020F0502020204030204"/>
                <a:ea typeface="+mn-ea"/>
                <a:cs typeface="+mn-cs"/>
              </a:rPr>
              <a:t>Observation:  ReqIF </a:t>
            </a:r>
            <a:r>
              <a:rPr lang="en-US" sz="2800" b="1" dirty="0">
                <a:solidFill>
                  <a:srgbClr val="0070C0"/>
                </a:solidFill>
                <a:latin typeface="Calibri" panose="020F0502020204030204"/>
              </a:rPr>
              <a:t>Used </a:t>
            </a:r>
            <a:r>
              <a:rPr kumimoji="0" lang="en-US" sz="2800" b="1" i="0" u="none" strike="noStrike" kern="1200" cap="none" spc="0" normalizeH="0" baseline="0" noProof="0" dirty="0">
                <a:ln>
                  <a:noFill/>
                </a:ln>
                <a:solidFill>
                  <a:srgbClr val="0070C0"/>
                </a:solidFill>
                <a:effectLst/>
                <a:uLnTx/>
                <a:uFillTx/>
                <a:latin typeface="Calibri" panose="020F0502020204030204"/>
                <a:ea typeface="+mn-ea"/>
                <a:cs typeface="+mn-cs"/>
              </a:rPr>
              <a:t>for Document Creation – 	</a:t>
            </a:r>
            <a:r>
              <a:rPr kumimoji="0" lang="en-US" sz="2800" b="1" i="1" u="none" strike="noStrike" kern="1200" cap="none" spc="0" normalizeH="0" baseline="0" noProof="0" dirty="0">
                <a:ln>
                  <a:noFill/>
                </a:ln>
                <a:solidFill>
                  <a:srgbClr val="FF0000"/>
                </a:solidFill>
                <a:effectLst/>
                <a:uLnTx/>
                <a:uFillTx/>
                <a:latin typeface="Calibri" panose="020F0502020204030204"/>
                <a:ea typeface="+mn-ea"/>
                <a:cs typeface="+mn-cs"/>
              </a:rPr>
              <a:t>Not requirements formalization!</a:t>
            </a:r>
          </a:p>
        </p:txBody>
      </p:sp>
    </p:spTree>
    <p:extLst>
      <p:ext uri="{BB962C8B-B14F-4D97-AF65-F5344CB8AC3E}">
        <p14:creationId xmlns:p14="http://schemas.microsoft.com/office/powerpoint/2010/main" val="117239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 calcmode="lin" valueType="num">
                                      <p:cBhvr>
                                        <p:cTn id="33" dur="500" fill="hold"/>
                                        <p:tgtEl>
                                          <p:spTgt spid="15"/>
                                        </p:tgtEl>
                                        <p:attrNameLst>
                                          <p:attrName>style.rotation</p:attrName>
                                        </p:attrNameLst>
                                      </p:cBhvr>
                                      <p:tavLst>
                                        <p:tav tm="0">
                                          <p:val>
                                            <p:fltVal val="90"/>
                                          </p:val>
                                        </p:tav>
                                        <p:tav tm="100000">
                                          <p:val>
                                            <p:fltVal val="0"/>
                                          </p:val>
                                        </p:tav>
                                      </p:tavLst>
                                    </p:anim>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8B90-E090-4298-9D5C-511841DAF60D}"/>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To a SST Database </a:t>
            </a:r>
          </a:p>
        </p:txBody>
      </p:sp>
      <p:sp>
        <p:nvSpPr>
          <p:cNvPr id="5" name="Slide Number Placeholder 4">
            <a:extLst>
              <a:ext uri="{FF2B5EF4-FFF2-40B4-BE49-F238E27FC236}">
                <a16:creationId xmlns:a16="http://schemas.microsoft.com/office/drawing/2014/main" id="{65E9D3A5-D197-41D9-97DF-7675D08FF65A}"/>
              </a:ext>
            </a:extLst>
          </p:cNvPr>
          <p:cNvSpPr>
            <a:spLocks noGrp="1"/>
          </p:cNvSpPr>
          <p:nvPr>
            <p:ph type="sldNum" sz="quarter" idx="12"/>
          </p:nvPr>
        </p:nvSpPr>
        <p:spPr/>
        <p:txBody>
          <a:bodyPr/>
          <a:lstStyle/>
          <a:p>
            <a:fld id="{4B2B13E8-E2F1-42A7-A4D7-4750DA1EC715}" type="slidenum">
              <a:rPr lang="en-US" smtClean="0"/>
              <a:pPr/>
              <a:t>6</a:t>
            </a:fld>
            <a:endParaRPr lang="en-US" dirty="0"/>
          </a:p>
        </p:txBody>
      </p:sp>
      <p:grpSp>
        <p:nvGrpSpPr>
          <p:cNvPr id="3" name="Group 2">
            <a:extLst>
              <a:ext uri="{FF2B5EF4-FFF2-40B4-BE49-F238E27FC236}">
                <a16:creationId xmlns:a16="http://schemas.microsoft.com/office/drawing/2014/main" id="{2297A40D-8336-4289-A265-B214CEFB77E1}"/>
              </a:ext>
            </a:extLst>
          </p:cNvPr>
          <p:cNvGrpSpPr/>
          <p:nvPr/>
        </p:nvGrpSpPr>
        <p:grpSpPr>
          <a:xfrm>
            <a:off x="407695" y="1001269"/>
            <a:ext cx="3436280" cy="2611865"/>
            <a:chOff x="1065830" y="919731"/>
            <a:chExt cx="5886326" cy="4346490"/>
          </a:xfrm>
        </p:grpSpPr>
        <p:sp>
          <p:nvSpPr>
            <p:cNvPr id="6" name="Rectangle 5">
              <a:extLst>
                <a:ext uri="{FF2B5EF4-FFF2-40B4-BE49-F238E27FC236}">
                  <a16:creationId xmlns:a16="http://schemas.microsoft.com/office/drawing/2014/main" id="{713D4A9A-18BE-4AE3-A46E-3F99E136BDCD}"/>
                </a:ext>
              </a:extLst>
            </p:cNvPr>
            <p:cNvSpPr/>
            <p:nvPr/>
          </p:nvSpPr>
          <p:spPr>
            <a:xfrm>
              <a:off x="1065830" y="1456050"/>
              <a:ext cx="1654074" cy="74549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0070C0"/>
                  </a:solidFill>
                </a:rPr>
                <a:t>SDPi 1.0</a:t>
              </a:r>
            </a:p>
            <a:p>
              <a:pPr algn="ctr"/>
              <a:r>
                <a:rPr lang="en-US" sz="900" b="1" dirty="0">
                  <a:solidFill>
                    <a:srgbClr val="0070C0"/>
                  </a:solidFill>
                </a:rPr>
                <a:t>Specification</a:t>
              </a:r>
            </a:p>
          </p:txBody>
        </p:sp>
        <p:sp>
          <p:nvSpPr>
            <p:cNvPr id="7" name="Rectangle 6">
              <a:extLst>
                <a:ext uri="{FF2B5EF4-FFF2-40B4-BE49-F238E27FC236}">
                  <a16:creationId xmlns:a16="http://schemas.microsoft.com/office/drawing/2014/main" id="{F5324CFB-7150-48AE-942C-0DFB700E7A24}"/>
                </a:ext>
              </a:extLst>
            </p:cNvPr>
            <p:cNvSpPr/>
            <p:nvPr/>
          </p:nvSpPr>
          <p:spPr>
            <a:xfrm>
              <a:off x="4590443" y="919731"/>
              <a:ext cx="1344420" cy="74549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0070C0"/>
                  </a:solidFill>
                </a:rPr>
                <a:t>Basic RI+MC+RR UML Model</a:t>
              </a:r>
            </a:p>
          </p:txBody>
        </p:sp>
        <p:sp>
          <p:nvSpPr>
            <p:cNvPr id="8" name="Oval 7">
              <a:extLst>
                <a:ext uri="{FF2B5EF4-FFF2-40B4-BE49-F238E27FC236}">
                  <a16:creationId xmlns:a16="http://schemas.microsoft.com/office/drawing/2014/main" id="{8BB1C476-2344-4A7A-9A16-B52FB9DCCD47}"/>
                </a:ext>
              </a:extLst>
            </p:cNvPr>
            <p:cNvSpPr/>
            <p:nvPr/>
          </p:nvSpPr>
          <p:spPr>
            <a:xfrm>
              <a:off x="3096049" y="3771941"/>
              <a:ext cx="2166604" cy="995938"/>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0070C0"/>
                  </a:solidFill>
                </a:rPr>
                <a:t>SDPi RI+MC+RR Database</a:t>
              </a:r>
            </a:p>
          </p:txBody>
        </p:sp>
        <p:sp>
          <p:nvSpPr>
            <p:cNvPr id="9" name="Rectangle: Rounded Corners 8">
              <a:extLst>
                <a:ext uri="{FF2B5EF4-FFF2-40B4-BE49-F238E27FC236}">
                  <a16:creationId xmlns:a16="http://schemas.microsoft.com/office/drawing/2014/main" id="{005F6479-B48D-455D-B6D4-47923BDA4866}"/>
                </a:ext>
              </a:extLst>
            </p:cNvPr>
            <p:cNvSpPr/>
            <p:nvPr/>
          </p:nvSpPr>
          <p:spPr>
            <a:xfrm>
              <a:off x="4523463" y="2677979"/>
              <a:ext cx="2428693" cy="80645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0070C0"/>
                  </a:solidFill>
                </a:rPr>
                <a:t>Michael’s Amazing Word-to-Database Transformation Tool</a:t>
              </a:r>
            </a:p>
          </p:txBody>
        </p:sp>
        <p:cxnSp>
          <p:nvCxnSpPr>
            <p:cNvPr id="10" name="Straight Arrow Connector 9">
              <a:extLst>
                <a:ext uri="{FF2B5EF4-FFF2-40B4-BE49-F238E27FC236}">
                  <a16:creationId xmlns:a16="http://schemas.microsoft.com/office/drawing/2014/main" id="{FC91164E-CE01-4C24-B640-6BA45DEE48DE}"/>
                </a:ext>
              </a:extLst>
            </p:cNvPr>
            <p:cNvCxnSpPr/>
            <p:nvPr/>
          </p:nvCxnSpPr>
          <p:spPr>
            <a:xfrm>
              <a:off x="2766497" y="2253967"/>
              <a:ext cx="1671546" cy="5998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E64E9E9-A8ED-4C3E-AB78-5616C908EF7E}"/>
                </a:ext>
              </a:extLst>
            </p:cNvPr>
            <p:cNvCxnSpPr>
              <a:cxnSpLocks/>
            </p:cNvCxnSpPr>
            <p:nvPr/>
          </p:nvCxnSpPr>
          <p:spPr>
            <a:xfrm flipH="1">
              <a:off x="4973811" y="1778663"/>
              <a:ext cx="150672" cy="815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92E6F1F-41F8-4972-9232-72550CFC4F8C}"/>
                </a:ext>
              </a:extLst>
            </p:cNvPr>
            <p:cNvCxnSpPr>
              <a:cxnSpLocks/>
            </p:cNvCxnSpPr>
            <p:nvPr/>
          </p:nvCxnSpPr>
          <p:spPr>
            <a:xfrm flipH="1">
              <a:off x="4179351" y="3313972"/>
              <a:ext cx="258692" cy="3408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E68E9ED-8E6D-46F6-9CE9-F2DD230A98E6}"/>
                </a:ext>
              </a:extLst>
            </p:cNvPr>
            <p:cNvCxnSpPr>
              <a:cxnSpLocks/>
              <a:stCxn id="7" idx="1"/>
            </p:cNvCxnSpPr>
            <p:nvPr/>
          </p:nvCxnSpPr>
          <p:spPr>
            <a:xfrm flipH="1">
              <a:off x="2813090" y="1292481"/>
              <a:ext cx="1777353" cy="320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4E7CE1-29FA-477B-B198-C0727CD41AC6}"/>
                </a:ext>
              </a:extLst>
            </p:cNvPr>
            <p:cNvSpPr txBox="1"/>
            <p:nvPr/>
          </p:nvSpPr>
          <p:spPr>
            <a:xfrm>
              <a:off x="2126803" y="991691"/>
              <a:ext cx="2238437" cy="307309"/>
            </a:xfrm>
            <a:prstGeom prst="rect">
              <a:avLst/>
            </a:prstGeom>
            <a:noFill/>
          </p:spPr>
          <p:txBody>
            <a:bodyPr wrap="square" rtlCol="0">
              <a:spAutoFit/>
            </a:bodyPr>
            <a:lstStyle/>
            <a:p>
              <a:r>
                <a:rPr lang="en-US" sz="600" dirty="0">
                  <a:solidFill>
                    <a:srgbClr val="0070C0"/>
                  </a:solidFill>
                </a:rPr>
                <a:t>Word Styles / Bookmarks / Links</a:t>
              </a:r>
            </a:p>
          </p:txBody>
        </p:sp>
        <p:sp>
          <p:nvSpPr>
            <p:cNvPr id="15" name="TextBox 14">
              <a:extLst>
                <a:ext uri="{FF2B5EF4-FFF2-40B4-BE49-F238E27FC236}">
                  <a16:creationId xmlns:a16="http://schemas.microsoft.com/office/drawing/2014/main" id="{34F84934-A2A3-4405-8A8E-90DF0023496A}"/>
                </a:ext>
              </a:extLst>
            </p:cNvPr>
            <p:cNvSpPr txBox="1"/>
            <p:nvPr/>
          </p:nvSpPr>
          <p:spPr>
            <a:xfrm>
              <a:off x="2252750" y="2594591"/>
              <a:ext cx="2238437" cy="307309"/>
            </a:xfrm>
            <a:prstGeom prst="rect">
              <a:avLst/>
            </a:prstGeom>
            <a:noFill/>
          </p:spPr>
          <p:txBody>
            <a:bodyPr wrap="square" rtlCol="0">
              <a:spAutoFit/>
            </a:bodyPr>
            <a:lstStyle>
              <a:defPPr>
                <a:defRPr lang="en-US"/>
              </a:defPPr>
              <a:lvl1pPr>
                <a:defRPr sz="1200">
                  <a:solidFill>
                    <a:srgbClr val="0070C0"/>
                  </a:solidFill>
                </a:defRPr>
              </a:lvl1pPr>
            </a:lstStyle>
            <a:p>
              <a:r>
                <a:rPr lang="en-US" sz="600" dirty="0"/>
                <a:t>“Simple” Word Docx</a:t>
              </a:r>
            </a:p>
          </p:txBody>
        </p:sp>
        <p:sp>
          <p:nvSpPr>
            <p:cNvPr id="16" name="TextBox 15">
              <a:extLst>
                <a:ext uri="{FF2B5EF4-FFF2-40B4-BE49-F238E27FC236}">
                  <a16:creationId xmlns:a16="http://schemas.microsoft.com/office/drawing/2014/main" id="{39CCAF02-ADEB-4CDD-A268-260626431EAF}"/>
                </a:ext>
              </a:extLst>
            </p:cNvPr>
            <p:cNvSpPr txBox="1"/>
            <p:nvPr/>
          </p:nvSpPr>
          <p:spPr>
            <a:xfrm>
              <a:off x="4293275" y="1809245"/>
              <a:ext cx="804706" cy="768272"/>
            </a:xfrm>
            <a:prstGeom prst="rect">
              <a:avLst/>
            </a:prstGeom>
            <a:noFill/>
          </p:spPr>
          <p:txBody>
            <a:bodyPr wrap="square" rtlCol="0">
              <a:spAutoFit/>
            </a:bodyPr>
            <a:lstStyle/>
            <a:p>
              <a:r>
                <a:rPr lang="en-US" sz="600" dirty="0">
                  <a:solidFill>
                    <a:srgbClr val="0070C0"/>
                  </a:solidFill>
                </a:rPr>
                <a:t>Used to create DB schema </a:t>
              </a:r>
            </a:p>
          </p:txBody>
        </p:sp>
        <p:sp>
          <p:nvSpPr>
            <p:cNvPr id="17" name="TextBox 16">
              <a:extLst>
                <a:ext uri="{FF2B5EF4-FFF2-40B4-BE49-F238E27FC236}">
                  <a16:creationId xmlns:a16="http://schemas.microsoft.com/office/drawing/2014/main" id="{5B88C0E2-D821-4552-8C54-6705AE7DF1D4}"/>
                </a:ext>
              </a:extLst>
            </p:cNvPr>
            <p:cNvSpPr txBox="1"/>
            <p:nvPr/>
          </p:nvSpPr>
          <p:spPr>
            <a:xfrm>
              <a:off x="3657536" y="4805258"/>
              <a:ext cx="1120308" cy="460963"/>
            </a:xfrm>
            <a:prstGeom prst="rect">
              <a:avLst/>
            </a:prstGeom>
            <a:noFill/>
          </p:spPr>
          <p:txBody>
            <a:bodyPr wrap="square" rtlCol="0">
              <a:spAutoFit/>
            </a:bodyPr>
            <a:lstStyle/>
            <a:p>
              <a:pPr algn="ctr"/>
              <a:r>
                <a:rPr lang="en-US" sz="600" dirty="0">
                  <a:solidFill>
                    <a:srgbClr val="0070C0"/>
                  </a:solidFill>
                </a:rPr>
                <a:t>“Single Source of Truth” </a:t>
              </a:r>
            </a:p>
          </p:txBody>
        </p:sp>
      </p:grpSp>
      <p:pic>
        <p:nvPicPr>
          <p:cNvPr id="23" name="Picture 22" descr="Diagram&#10;&#10;Description automatically generated">
            <a:extLst>
              <a:ext uri="{FF2B5EF4-FFF2-40B4-BE49-F238E27FC236}">
                <a16:creationId xmlns:a16="http://schemas.microsoft.com/office/drawing/2014/main" id="{FF187368-DA90-426B-9EF1-DAE074E87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534" y="1033751"/>
            <a:ext cx="6558304" cy="3536288"/>
          </a:xfrm>
          <a:prstGeom prst="rect">
            <a:avLst/>
          </a:prstGeom>
          <a:ln w="28575">
            <a:solidFill>
              <a:srgbClr val="0070C0"/>
            </a:solidFill>
          </a:ln>
        </p:spPr>
      </p:pic>
      <p:sp>
        <p:nvSpPr>
          <p:cNvPr id="24" name="TextBox 23">
            <a:extLst>
              <a:ext uri="{FF2B5EF4-FFF2-40B4-BE49-F238E27FC236}">
                <a16:creationId xmlns:a16="http://schemas.microsoft.com/office/drawing/2014/main" id="{00E0751A-AE9A-43B3-9E76-A204984D2BE7}"/>
              </a:ext>
            </a:extLst>
          </p:cNvPr>
          <p:cNvSpPr txBox="1"/>
          <p:nvPr/>
        </p:nvSpPr>
        <p:spPr>
          <a:xfrm>
            <a:off x="5346619" y="4531000"/>
            <a:ext cx="6698219" cy="369332"/>
          </a:xfrm>
          <a:prstGeom prst="rect">
            <a:avLst/>
          </a:prstGeom>
          <a:noFill/>
        </p:spPr>
        <p:txBody>
          <a:bodyPr wrap="square" rtlCol="0">
            <a:spAutoFit/>
          </a:bodyPr>
          <a:lstStyle/>
          <a:p>
            <a:pPr algn="r"/>
            <a:r>
              <a:rPr lang="en-US" dirty="0">
                <a:solidFill>
                  <a:srgbClr val="0070C0"/>
                </a:solidFill>
              </a:rPr>
              <a:t>Source:  Michael Faughn 2022 January WGM Update / V2plus Project</a:t>
            </a:r>
          </a:p>
        </p:txBody>
      </p:sp>
      <p:cxnSp>
        <p:nvCxnSpPr>
          <p:cNvPr id="26" name="Straight Arrow Connector 25">
            <a:extLst>
              <a:ext uri="{FF2B5EF4-FFF2-40B4-BE49-F238E27FC236}">
                <a16:creationId xmlns:a16="http://schemas.microsoft.com/office/drawing/2014/main" id="{823D35EC-6AE9-4BF7-BDE9-D126175270E1}"/>
              </a:ext>
            </a:extLst>
          </p:cNvPr>
          <p:cNvCxnSpPr>
            <a:cxnSpLocks/>
          </p:cNvCxnSpPr>
          <p:nvPr/>
        </p:nvCxnSpPr>
        <p:spPr>
          <a:xfrm flipV="1">
            <a:off x="3902215" y="1809826"/>
            <a:ext cx="6162009" cy="4903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9633628-3BEA-4C4A-BC2B-41B8168CE520}"/>
              </a:ext>
            </a:extLst>
          </p:cNvPr>
          <p:cNvSpPr/>
          <p:nvPr/>
        </p:nvSpPr>
        <p:spPr>
          <a:xfrm>
            <a:off x="1492471" y="2659343"/>
            <a:ext cx="1472049" cy="953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70C0"/>
              </a:solidFill>
            </a:endParaRPr>
          </a:p>
        </p:txBody>
      </p:sp>
      <p:sp>
        <p:nvSpPr>
          <p:cNvPr id="36" name="TextBox 35">
            <a:extLst>
              <a:ext uri="{FF2B5EF4-FFF2-40B4-BE49-F238E27FC236}">
                <a16:creationId xmlns:a16="http://schemas.microsoft.com/office/drawing/2014/main" id="{EB46D54A-328A-4032-9F99-9D2EAB2C88DA}"/>
              </a:ext>
            </a:extLst>
          </p:cNvPr>
          <p:cNvSpPr txBox="1"/>
          <p:nvPr/>
        </p:nvSpPr>
        <p:spPr>
          <a:xfrm>
            <a:off x="454287" y="3908241"/>
            <a:ext cx="4368153" cy="830997"/>
          </a:xfrm>
          <a:prstGeom prst="rect">
            <a:avLst/>
          </a:prstGeom>
          <a:noFill/>
        </p:spPr>
        <p:txBody>
          <a:bodyPr wrap="square" rtlCol="0">
            <a:spAutoFit/>
          </a:bodyPr>
          <a:lstStyle/>
          <a:p>
            <a:r>
              <a:rPr lang="en-US" sz="2400" b="1" dirty="0">
                <a:solidFill>
                  <a:srgbClr val="0070C0"/>
                </a:solidFill>
              </a:rPr>
              <a:t>Road to an SDPi 1.0</a:t>
            </a:r>
          </a:p>
          <a:p>
            <a:r>
              <a:rPr lang="en-US" sz="2400" b="1" dirty="0">
                <a:solidFill>
                  <a:srgbClr val="0070C0"/>
                </a:solidFill>
              </a:rPr>
              <a:t>Single Source of Truth Database:</a:t>
            </a:r>
          </a:p>
        </p:txBody>
      </p:sp>
      <p:sp>
        <p:nvSpPr>
          <p:cNvPr id="37" name="TextBox 36">
            <a:extLst>
              <a:ext uri="{FF2B5EF4-FFF2-40B4-BE49-F238E27FC236}">
                <a16:creationId xmlns:a16="http://schemas.microsoft.com/office/drawing/2014/main" id="{5AC0A986-FA2D-478D-A857-380AD7EF91D2}"/>
              </a:ext>
            </a:extLst>
          </p:cNvPr>
          <p:cNvSpPr txBox="1"/>
          <p:nvPr/>
        </p:nvSpPr>
        <p:spPr>
          <a:xfrm>
            <a:off x="720260" y="5136686"/>
            <a:ext cx="5375739" cy="707886"/>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solidFill>
                  <a:srgbClr val="0070C0"/>
                </a:solidFill>
              </a:rPr>
              <a:t>Build SDPi 1.0 Word document w/ content aligned to </a:t>
            </a:r>
            <a:r>
              <a:rPr lang="en-US" sz="2000" b="1" i="1" dirty="0">
                <a:solidFill>
                  <a:srgbClr val="0070C0"/>
                </a:solidFill>
              </a:rPr>
              <a:t>basic</a:t>
            </a:r>
            <a:r>
              <a:rPr lang="en-US" sz="2000" b="1" dirty="0">
                <a:solidFill>
                  <a:srgbClr val="0070C0"/>
                </a:solidFill>
              </a:rPr>
              <a:t> RI+MC(+RR) UML model</a:t>
            </a:r>
          </a:p>
        </p:txBody>
      </p:sp>
      <p:cxnSp>
        <p:nvCxnSpPr>
          <p:cNvPr id="38" name="Straight Arrow Connector 37">
            <a:extLst>
              <a:ext uri="{FF2B5EF4-FFF2-40B4-BE49-F238E27FC236}">
                <a16:creationId xmlns:a16="http://schemas.microsoft.com/office/drawing/2014/main" id="{EE2620D0-637E-46AE-A54C-730E40443116}"/>
              </a:ext>
            </a:extLst>
          </p:cNvPr>
          <p:cNvCxnSpPr>
            <a:cxnSpLocks/>
          </p:cNvCxnSpPr>
          <p:nvPr/>
        </p:nvCxnSpPr>
        <p:spPr>
          <a:xfrm flipV="1">
            <a:off x="3851298" y="4015989"/>
            <a:ext cx="1821477" cy="11792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6798529-E665-483B-A4F0-57544CFB6F62}"/>
              </a:ext>
            </a:extLst>
          </p:cNvPr>
          <p:cNvSpPr txBox="1"/>
          <p:nvPr/>
        </p:nvSpPr>
        <p:spPr>
          <a:xfrm>
            <a:off x="6669099" y="5136686"/>
            <a:ext cx="5375739" cy="400110"/>
          </a:xfrm>
          <a:prstGeom prst="rect">
            <a:avLst/>
          </a:prstGeom>
          <a:noFill/>
        </p:spPr>
        <p:txBody>
          <a:bodyPr wrap="square" rtlCol="0">
            <a:spAutoFit/>
          </a:bodyPr>
          <a:lstStyle/>
          <a:p>
            <a:pPr marL="342900" indent="-342900">
              <a:buFont typeface="Wingdings" panose="05000000000000000000" pitchFamily="2" charset="2"/>
              <a:buChar char="v"/>
            </a:pPr>
            <a:r>
              <a:rPr lang="en-US" sz="2000" b="1" dirty="0">
                <a:solidFill>
                  <a:srgbClr val="0070C0"/>
                </a:solidFill>
              </a:rPr>
              <a:t>Utilize UML Model to create database schema</a:t>
            </a:r>
          </a:p>
        </p:txBody>
      </p:sp>
      <p:sp>
        <p:nvSpPr>
          <p:cNvPr id="40" name="TextBox 39">
            <a:extLst>
              <a:ext uri="{FF2B5EF4-FFF2-40B4-BE49-F238E27FC236}">
                <a16:creationId xmlns:a16="http://schemas.microsoft.com/office/drawing/2014/main" id="{EF7F537F-61B5-4DCF-A581-B5F86E9927B9}"/>
              </a:ext>
            </a:extLst>
          </p:cNvPr>
          <p:cNvSpPr txBox="1"/>
          <p:nvPr/>
        </p:nvSpPr>
        <p:spPr>
          <a:xfrm>
            <a:off x="720260" y="5963788"/>
            <a:ext cx="5375739" cy="707886"/>
          </a:xfrm>
          <a:prstGeom prst="rect">
            <a:avLst/>
          </a:prstGeom>
          <a:solidFill>
            <a:schemeClr val="bg1"/>
          </a:solidFill>
        </p:spPr>
        <p:txBody>
          <a:bodyPr wrap="square" rtlCol="0">
            <a:spAutoFit/>
          </a:bodyPr>
          <a:lstStyle/>
          <a:p>
            <a:pPr marL="342900" indent="-342900">
              <a:buFont typeface="Wingdings" panose="05000000000000000000" pitchFamily="2" charset="2"/>
              <a:buChar char="v"/>
            </a:pPr>
            <a:r>
              <a:rPr lang="en-US" sz="2000" b="1" dirty="0">
                <a:solidFill>
                  <a:srgbClr val="0070C0"/>
                </a:solidFill>
              </a:rPr>
              <a:t>Utilize “Extensive Scripts” to extract content from Word documents to Database</a:t>
            </a:r>
          </a:p>
        </p:txBody>
      </p:sp>
      <p:cxnSp>
        <p:nvCxnSpPr>
          <p:cNvPr id="42" name="Straight Arrow Connector 41">
            <a:extLst>
              <a:ext uri="{FF2B5EF4-FFF2-40B4-BE49-F238E27FC236}">
                <a16:creationId xmlns:a16="http://schemas.microsoft.com/office/drawing/2014/main" id="{E17266AD-BA38-4D2D-BAE4-C4F0527D4E00}"/>
              </a:ext>
            </a:extLst>
          </p:cNvPr>
          <p:cNvCxnSpPr>
            <a:cxnSpLocks/>
          </p:cNvCxnSpPr>
          <p:nvPr/>
        </p:nvCxnSpPr>
        <p:spPr>
          <a:xfrm flipH="1" flipV="1">
            <a:off x="9773014" y="3080648"/>
            <a:ext cx="498322" cy="2051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891F33D-7C80-435B-B508-6B8DF3A1EF2F}"/>
              </a:ext>
            </a:extLst>
          </p:cNvPr>
          <p:cNvCxnSpPr>
            <a:cxnSpLocks/>
          </p:cNvCxnSpPr>
          <p:nvPr/>
        </p:nvCxnSpPr>
        <p:spPr>
          <a:xfrm flipV="1">
            <a:off x="5824204" y="3028586"/>
            <a:ext cx="2038471" cy="30518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8C4D6F9-2B02-4D6E-A1FF-B1314A8AA03B}"/>
              </a:ext>
            </a:extLst>
          </p:cNvPr>
          <p:cNvCxnSpPr>
            <a:cxnSpLocks/>
          </p:cNvCxnSpPr>
          <p:nvPr/>
        </p:nvCxnSpPr>
        <p:spPr>
          <a:xfrm>
            <a:off x="3064932" y="2715201"/>
            <a:ext cx="6300388" cy="1268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67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animEffect transition="in" filter="fade">
                                      <p:cBhvr>
                                        <p:cTn id="28" dur="500"/>
                                        <p:tgtEl>
                                          <p:spTgt spid="35"/>
                                        </p:tgtEl>
                                      </p:cBhvr>
                                    </p:animEffect>
                                  </p:childTnLst>
                                </p:cTn>
                              </p:par>
                            </p:childTnLst>
                          </p:cTn>
                        </p:par>
                        <p:par>
                          <p:cTn id="29" fill="hold">
                            <p:stCondLst>
                              <p:cond delay="500"/>
                            </p:stCondLst>
                            <p:childTnLst>
                              <p:par>
                                <p:cTn id="30" presetID="53" presetClass="entr" presetSubtype="16"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500" fill="hold"/>
                                        <p:tgtEl>
                                          <p:spTgt spid="37"/>
                                        </p:tgtEl>
                                        <p:attrNameLst>
                                          <p:attrName>ppt_x</p:attrName>
                                        </p:attrNameLst>
                                      </p:cBhvr>
                                      <p:tavLst>
                                        <p:tav tm="0">
                                          <p:val>
                                            <p:strVal val="#ppt_x"/>
                                          </p:val>
                                        </p:tav>
                                        <p:tav tm="100000">
                                          <p:val>
                                            <p:strVal val="#ppt_x"/>
                                          </p:val>
                                        </p:tav>
                                      </p:tavLst>
                                    </p:anim>
                                    <p:anim calcmode="lin" valueType="num">
                                      <p:cBhvr additive="base">
                                        <p:cTn id="46" dur="500" fill="hold"/>
                                        <p:tgtEl>
                                          <p:spTgt spid="3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53" presetClass="entr" presetSubtype="16"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p:cTn id="50" dur="500" fill="hold"/>
                                        <p:tgtEl>
                                          <p:spTgt spid="38"/>
                                        </p:tgtEl>
                                        <p:attrNameLst>
                                          <p:attrName>ppt_w</p:attrName>
                                        </p:attrNameLst>
                                      </p:cBhvr>
                                      <p:tavLst>
                                        <p:tav tm="0">
                                          <p:val>
                                            <p:fltVal val="0"/>
                                          </p:val>
                                        </p:tav>
                                        <p:tav tm="100000">
                                          <p:val>
                                            <p:strVal val="#ppt_w"/>
                                          </p:val>
                                        </p:tav>
                                      </p:tavLst>
                                    </p:anim>
                                    <p:anim calcmode="lin" valueType="num">
                                      <p:cBhvr>
                                        <p:cTn id="51" dur="500" fill="hold"/>
                                        <p:tgtEl>
                                          <p:spTgt spid="38"/>
                                        </p:tgtEl>
                                        <p:attrNameLst>
                                          <p:attrName>ppt_h</p:attrName>
                                        </p:attrNameLst>
                                      </p:cBhvr>
                                      <p:tavLst>
                                        <p:tav tm="0">
                                          <p:val>
                                            <p:fltVal val="0"/>
                                          </p:val>
                                        </p:tav>
                                        <p:tav tm="100000">
                                          <p:val>
                                            <p:strVal val="#ppt_h"/>
                                          </p:val>
                                        </p:tav>
                                      </p:tavLst>
                                    </p:anim>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ppt_x"/>
                                          </p:val>
                                        </p:tav>
                                        <p:tav tm="100000">
                                          <p:val>
                                            <p:strVal val="#ppt_x"/>
                                          </p:val>
                                        </p:tav>
                                      </p:tavLst>
                                    </p:anim>
                                    <p:anim calcmode="lin" valueType="num">
                                      <p:cBhvr additive="base">
                                        <p:cTn id="58" dur="500" fill="hold"/>
                                        <p:tgtEl>
                                          <p:spTgt spid="39"/>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53" presetClass="entr" presetSubtype="16" fill="hold" nodeType="after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ppt_w</p:attrName>
                                        </p:attrNameLst>
                                      </p:cBhvr>
                                      <p:tavLst>
                                        <p:tav tm="0">
                                          <p:val>
                                            <p:fltVal val="0"/>
                                          </p:val>
                                        </p:tav>
                                        <p:tav tm="100000">
                                          <p:val>
                                            <p:strVal val="#ppt_w"/>
                                          </p:val>
                                        </p:tav>
                                      </p:tavLst>
                                    </p:anim>
                                    <p:anim calcmode="lin" valueType="num">
                                      <p:cBhvr>
                                        <p:cTn id="63" dur="500" fill="hold"/>
                                        <p:tgtEl>
                                          <p:spTgt spid="42"/>
                                        </p:tgtEl>
                                        <p:attrNameLst>
                                          <p:attrName>ppt_h</p:attrName>
                                        </p:attrNameLst>
                                      </p:cBhvr>
                                      <p:tavLst>
                                        <p:tav tm="0">
                                          <p:val>
                                            <p:fltVal val="0"/>
                                          </p:val>
                                        </p:tav>
                                        <p:tav tm="100000">
                                          <p:val>
                                            <p:strVal val="#ppt_h"/>
                                          </p:val>
                                        </p:tav>
                                      </p:tavLst>
                                    </p:anim>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childTnLst>
                          </p:cTn>
                        </p:par>
                        <p:par>
                          <p:cTn id="71" fill="hold">
                            <p:stCondLst>
                              <p:cond delay="500"/>
                            </p:stCondLst>
                            <p:childTnLst>
                              <p:par>
                                <p:cTn id="72" presetID="53" presetClass="entr" presetSubtype="16" fill="hold" nodeType="after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p:cTn id="74" dur="500" fill="hold"/>
                                        <p:tgtEl>
                                          <p:spTgt spid="45"/>
                                        </p:tgtEl>
                                        <p:attrNameLst>
                                          <p:attrName>ppt_w</p:attrName>
                                        </p:attrNameLst>
                                      </p:cBhvr>
                                      <p:tavLst>
                                        <p:tav tm="0">
                                          <p:val>
                                            <p:fltVal val="0"/>
                                          </p:val>
                                        </p:tav>
                                        <p:tav tm="100000">
                                          <p:val>
                                            <p:strVal val="#ppt_w"/>
                                          </p:val>
                                        </p:tav>
                                      </p:tavLst>
                                    </p:anim>
                                    <p:anim calcmode="lin" valueType="num">
                                      <p:cBhvr>
                                        <p:cTn id="75" dur="500" fill="hold"/>
                                        <p:tgtEl>
                                          <p:spTgt spid="45"/>
                                        </p:tgtEl>
                                        <p:attrNameLst>
                                          <p:attrName>ppt_h</p:attrName>
                                        </p:attrNameLst>
                                      </p:cBhvr>
                                      <p:tavLst>
                                        <p:tav tm="0">
                                          <p:val>
                                            <p:fltVal val="0"/>
                                          </p:val>
                                        </p:tav>
                                        <p:tav tm="100000">
                                          <p:val>
                                            <p:strVal val="#ppt_h"/>
                                          </p:val>
                                        </p:tav>
                                      </p:tavLst>
                                    </p:anim>
                                    <p:animEffect transition="in" filter="fade">
                                      <p:cBhvr>
                                        <p:cTn id="7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5" grpId="0" animBg="1"/>
      <p:bldP spid="36" grpId="0"/>
      <p:bldP spid="37" grpId="0"/>
      <p:bldP spid="39" grpId="0"/>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8B90-E090-4298-9D5C-511841DAF60D}"/>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SDPi 1.0 Specification </a:t>
            </a:r>
          </a:p>
        </p:txBody>
      </p:sp>
      <p:sp>
        <p:nvSpPr>
          <p:cNvPr id="5" name="Slide Number Placeholder 4">
            <a:extLst>
              <a:ext uri="{FF2B5EF4-FFF2-40B4-BE49-F238E27FC236}">
                <a16:creationId xmlns:a16="http://schemas.microsoft.com/office/drawing/2014/main" id="{65E9D3A5-D197-41D9-97DF-7675D08FF65A}"/>
              </a:ext>
            </a:extLst>
          </p:cNvPr>
          <p:cNvSpPr>
            <a:spLocks noGrp="1"/>
          </p:cNvSpPr>
          <p:nvPr>
            <p:ph type="sldNum" sz="quarter" idx="12"/>
          </p:nvPr>
        </p:nvSpPr>
        <p:spPr/>
        <p:txBody>
          <a:bodyPr/>
          <a:lstStyle/>
          <a:p>
            <a:fld id="{4B2B13E8-E2F1-42A7-A4D7-4750DA1EC715}" type="slidenum">
              <a:rPr lang="en-US" smtClean="0"/>
              <a:pPr/>
              <a:t>7</a:t>
            </a:fld>
            <a:endParaRPr lang="en-US" dirty="0"/>
          </a:p>
        </p:txBody>
      </p:sp>
      <p:sp>
        <p:nvSpPr>
          <p:cNvPr id="6" name="Rectangle 5">
            <a:extLst>
              <a:ext uri="{FF2B5EF4-FFF2-40B4-BE49-F238E27FC236}">
                <a16:creationId xmlns:a16="http://schemas.microsoft.com/office/drawing/2014/main" id="{D865906B-AE18-416D-9113-B7621C83E500}"/>
              </a:ext>
            </a:extLst>
          </p:cNvPr>
          <p:cNvSpPr/>
          <p:nvPr/>
        </p:nvSpPr>
        <p:spPr>
          <a:xfrm>
            <a:off x="423917" y="1200233"/>
            <a:ext cx="1654074" cy="74549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SDPi 1.0</a:t>
            </a:r>
          </a:p>
          <a:p>
            <a:pPr algn="ctr"/>
            <a:r>
              <a:rPr lang="en-US" b="1" dirty="0">
                <a:solidFill>
                  <a:srgbClr val="0070C0"/>
                </a:solidFill>
              </a:rPr>
              <a:t>Specification</a:t>
            </a:r>
          </a:p>
        </p:txBody>
      </p:sp>
      <p:pic>
        <p:nvPicPr>
          <p:cNvPr id="8" name="Picture 7" descr="Diagram&#10;&#10;Description automatically generated">
            <a:extLst>
              <a:ext uri="{FF2B5EF4-FFF2-40B4-BE49-F238E27FC236}">
                <a16:creationId xmlns:a16="http://schemas.microsoft.com/office/drawing/2014/main" id="{09EB6699-E171-4941-8EAA-A459CC2BD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769" y="3237449"/>
            <a:ext cx="6086182" cy="3252251"/>
          </a:xfrm>
          <a:prstGeom prst="rect">
            <a:avLst/>
          </a:prstGeom>
          <a:ln w="28575">
            <a:solidFill>
              <a:srgbClr val="0070C0"/>
            </a:solidFill>
          </a:ln>
        </p:spPr>
      </p:pic>
      <p:sp>
        <p:nvSpPr>
          <p:cNvPr id="9" name="TextBox 8">
            <a:extLst>
              <a:ext uri="{FF2B5EF4-FFF2-40B4-BE49-F238E27FC236}">
                <a16:creationId xmlns:a16="http://schemas.microsoft.com/office/drawing/2014/main" id="{75A9E89D-FC4B-425C-88C8-ADEA2218380B}"/>
              </a:ext>
            </a:extLst>
          </p:cNvPr>
          <p:cNvSpPr txBox="1"/>
          <p:nvPr/>
        </p:nvSpPr>
        <p:spPr>
          <a:xfrm>
            <a:off x="5811769" y="6488668"/>
            <a:ext cx="6097868" cy="338554"/>
          </a:xfrm>
          <a:prstGeom prst="rect">
            <a:avLst/>
          </a:prstGeom>
          <a:noFill/>
        </p:spPr>
        <p:txBody>
          <a:bodyPr wrap="square" rtlCol="0">
            <a:spAutoFit/>
          </a:bodyPr>
          <a:lstStyle/>
          <a:p>
            <a:r>
              <a:rPr lang="en-US" sz="1600" dirty="0">
                <a:solidFill>
                  <a:srgbClr val="0070C0"/>
                </a:solidFill>
              </a:rPr>
              <a:t>Source:  Michael Faughn 2022 January WGM Update / V2plus Project</a:t>
            </a:r>
          </a:p>
        </p:txBody>
      </p:sp>
      <p:sp>
        <p:nvSpPr>
          <p:cNvPr id="10" name="TextBox 9">
            <a:extLst>
              <a:ext uri="{FF2B5EF4-FFF2-40B4-BE49-F238E27FC236}">
                <a16:creationId xmlns:a16="http://schemas.microsoft.com/office/drawing/2014/main" id="{DFDC64BD-0321-4418-99E6-1D214237F7AF}"/>
              </a:ext>
            </a:extLst>
          </p:cNvPr>
          <p:cNvSpPr txBox="1"/>
          <p:nvPr/>
        </p:nvSpPr>
        <p:spPr>
          <a:xfrm>
            <a:off x="423917" y="2119932"/>
            <a:ext cx="11586699" cy="461665"/>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rgbClr val="0070C0"/>
                </a:solidFill>
              </a:rPr>
              <a:t>Word doc integrating “basic” RI+MC+RR support </a:t>
            </a:r>
            <a:r>
              <a:rPr lang="en-US" sz="2400" dirty="0">
                <a:solidFill>
                  <a:srgbClr val="0070C0"/>
                </a:solidFill>
              </a:rPr>
              <a:t>(see preceding slides)</a:t>
            </a:r>
          </a:p>
        </p:txBody>
      </p:sp>
      <p:sp>
        <p:nvSpPr>
          <p:cNvPr id="11" name="TextBox 10">
            <a:extLst>
              <a:ext uri="{FF2B5EF4-FFF2-40B4-BE49-F238E27FC236}">
                <a16:creationId xmlns:a16="http://schemas.microsoft.com/office/drawing/2014/main" id="{E4CE8E98-5DD2-4A3A-98B3-9B9718A68D7E}"/>
              </a:ext>
            </a:extLst>
          </p:cNvPr>
          <p:cNvSpPr txBox="1"/>
          <p:nvPr/>
        </p:nvSpPr>
        <p:spPr>
          <a:xfrm>
            <a:off x="423917" y="2815469"/>
            <a:ext cx="11586699" cy="461665"/>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rgbClr val="0070C0"/>
                </a:solidFill>
              </a:rPr>
              <a:t>Constrained to roadmap capabilities</a:t>
            </a:r>
            <a:endParaRPr lang="en-US" sz="2400" dirty="0">
              <a:solidFill>
                <a:srgbClr val="0070C0"/>
              </a:solidFill>
            </a:endParaRPr>
          </a:p>
        </p:txBody>
      </p:sp>
      <p:sp>
        <p:nvSpPr>
          <p:cNvPr id="12" name="TextBox 11">
            <a:extLst>
              <a:ext uri="{FF2B5EF4-FFF2-40B4-BE49-F238E27FC236}">
                <a16:creationId xmlns:a16="http://schemas.microsoft.com/office/drawing/2014/main" id="{4D3B1A81-A7C0-4C1D-B00E-757F7E3F2CAF}"/>
              </a:ext>
            </a:extLst>
          </p:cNvPr>
          <p:cNvSpPr txBox="1"/>
          <p:nvPr/>
        </p:nvSpPr>
        <p:spPr>
          <a:xfrm>
            <a:off x="423916" y="3511006"/>
            <a:ext cx="11586699" cy="461665"/>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rgbClr val="0070C0"/>
                </a:solidFill>
              </a:rPr>
              <a:t>Published as PDF (traditional)</a:t>
            </a:r>
            <a:endParaRPr lang="en-US" sz="2400" dirty="0">
              <a:solidFill>
                <a:srgbClr val="0070C0"/>
              </a:solidFill>
            </a:endParaRPr>
          </a:p>
        </p:txBody>
      </p:sp>
      <p:sp>
        <p:nvSpPr>
          <p:cNvPr id="13" name="TextBox 12">
            <a:extLst>
              <a:ext uri="{FF2B5EF4-FFF2-40B4-BE49-F238E27FC236}">
                <a16:creationId xmlns:a16="http://schemas.microsoft.com/office/drawing/2014/main" id="{B6E38905-1290-4A71-80BA-6BD03845C1AD}"/>
              </a:ext>
            </a:extLst>
          </p:cNvPr>
          <p:cNvSpPr txBox="1"/>
          <p:nvPr/>
        </p:nvSpPr>
        <p:spPr>
          <a:xfrm>
            <a:off x="423915" y="4206543"/>
            <a:ext cx="11586699" cy="769441"/>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rgbClr val="0070C0"/>
                </a:solidFill>
              </a:rPr>
              <a:t>Supporting RI import to database</a:t>
            </a:r>
          </a:p>
          <a:p>
            <a:pPr lvl="2"/>
            <a:r>
              <a:rPr lang="en-US" sz="2000" dirty="0">
                <a:solidFill>
                  <a:srgbClr val="0070C0"/>
                </a:solidFill>
              </a:rPr>
              <a:t>(See next slide)</a:t>
            </a:r>
          </a:p>
        </p:txBody>
      </p:sp>
      <p:sp>
        <p:nvSpPr>
          <p:cNvPr id="14" name="TextBox 13">
            <a:extLst>
              <a:ext uri="{FF2B5EF4-FFF2-40B4-BE49-F238E27FC236}">
                <a16:creationId xmlns:a16="http://schemas.microsoft.com/office/drawing/2014/main" id="{B83A92D7-9376-4BFB-9A2C-1C4E5365A16D}"/>
              </a:ext>
            </a:extLst>
          </p:cNvPr>
          <p:cNvSpPr txBox="1"/>
          <p:nvPr/>
        </p:nvSpPr>
        <p:spPr>
          <a:xfrm>
            <a:off x="423916" y="4902078"/>
            <a:ext cx="4529551" cy="1384995"/>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rgbClr val="0070C0"/>
                </a:solidFill>
              </a:rPr>
              <a:t>Pilot Goal:  HTML Publication </a:t>
            </a:r>
          </a:p>
          <a:p>
            <a:pPr marL="914400" lvl="1"/>
            <a:r>
              <a:rPr lang="en-US" sz="2000" i="1" dirty="0">
                <a:solidFill>
                  <a:srgbClr val="0070C0"/>
                </a:solidFill>
              </a:rPr>
              <a:t>(may require integration of IHE TF elements to UML model – beyond “basic” RI+MC+RR)</a:t>
            </a:r>
          </a:p>
        </p:txBody>
      </p:sp>
      <p:cxnSp>
        <p:nvCxnSpPr>
          <p:cNvPr id="15" name="Straight Arrow Connector 14">
            <a:extLst>
              <a:ext uri="{FF2B5EF4-FFF2-40B4-BE49-F238E27FC236}">
                <a16:creationId xmlns:a16="http://schemas.microsoft.com/office/drawing/2014/main" id="{BDF3BEAC-EFAF-47AB-8E4A-0F8AD7ED61E1}"/>
              </a:ext>
            </a:extLst>
          </p:cNvPr>
          <p:cNvCxnSpPr>
            <a:cxnSpLocks/>
          </p:cNvCxnSpPr>
          <p:nvPr/>
        </p:nvCxnSpPr>
        <p:spPr>
          <a:xfrm>
            <a:off x="5228348" y="4437364"/>
            <a:ext cx="867652" cy="1290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BCEFB3-493B-4A39-90B0-C8D2F49423E0}"/>
              </a:ext>
            </a:extLst>
          </p:cNvPr>
          <p:cNvCxnSpPr>
            <a:cxnSpLocks/>
          </p:cNvCxnSpPr>
          <p:nvPr/>
        </p:nvCxnSpPr>
        <p:spPr>
          <a:xfrm flipV="1">
            <a:off x="5391033" y="4981517"/>
            <a:ext cx="2187828" cy="1290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81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par>
                          <p:cTn id="33" fill="hold">
                            <p:stCondLst>
                              <p:cond delay="1000"/>
                            </p:stCondLst>
                            <p:childTnLst>
                              <p:par>
                                <p:cTn id="34" presetID="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53" presetClass="entr" presetSubtype="16"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1+#ppt_w/2"/>
                                          </p:val>
                                        </p:tav>
                                        <p:tav tm="100000">
                                          <p:val>
                                            <p:strVal val="#ppt_x"/>
                                          </p:val>
                                        </p:tav>
                                      </p:tavLst>
                                    </p:anim>
                                    <p:anim calcmode="lin" valueType="num">
                                      <p:cBhvr additive="base">
                                        <p:cTn id="49" dur="500" fill="hold"/>
                                        <p:tgtEl>
                                          <p:spTgt spid="14"/>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D7E-A23C-1CC3-1727-2D046AC57046}"/>
              </a:ext>
            </a:extLst>
          </p:cNvPr>
          <p:cNvSpPr>
            <a:spLocks noGrp="1"/>
          </p:cNvSpPr>
          <p:nvPr>
            <p:ph type="title"/>
          </p:nvPr>
        </p:nvSpPr>
        <p:spPr/>
        <p:txBody>
          <a:bodyPr/>
          <a:lstStyle/>
          <a:p>
            <a:r>
              <a:rPr lang="en-US" dirty="0">
                <a:solidFill>
                  <a:srgbClr val="0070C0"/>
                </a:solidFill>
              </a:rPr>
              <a:t>Spec-to-Test Strategy – </a:t>
            </a:r>
            <a:r>
              <a:rPr lang="en-US" i="1" dirty="0">
                <a:solidFill>
                  <a:srgbClr val="0070C0"/>
                </a:solidFill>
              </a:rPr>
              <a:t>Word Open Issues</a:t>
            </a:r>
          </a:p>
        </p:txBody>
      </p:sp>
      <p:sp>
        <p:nvSpPr>
          <p:cNvPr id="3" name="Content Placeholder 2">
            <a:extLst>
              <a:ext uri="{FF2B5EF4-FFF2-40B4-BE49-F238E27FC236}">
                <a16:creationId xmlns:a16="http://schemas.microsoft.com/office/drawing/2014/main" id="{1D82C67C-9AB2-BBB4-271A-3EA68F68C2AB}"/>
              </a:ext>
            </a:extLst>
          </p:cNvPr>
          <p:cNvSpPr>
            <a:spLocks noGrp="1"/>
          </p:cNvSpPr>
          <p:nvPr>
            <p:ph idx="1"/>
          </p:nvPr>
        </p:nvSpPr>
        <p:spPr/>
        <p:txBody>
          <a:bodyPr/>
          <a:lstStyle/>
          <a:p>
            <a:pPr marL="0" indent="0">
              <a:buNone/>
            </a:pPr>
            <a:r>
              <a:rPr lang="en-US" dirty="0">
                <a:solidFill>
                  <a:srgbClr val="0070C0"/>
                </a:solidFill>
              </a:rPr>
              <a:t>Word-approach Challenges …</a:t>
            </a:r>
          </a:p>
          <a:p>
            <a:pPr marL="914400" lvl="1" indent="-457200">
              <a:buFont typeface="Wingdings" panose="05000000000000000000" pitchFamily="2" charset="2"/>
              <a:buChar char="ü"/>
            </a:pPr>
            <a:r>
              <a:rPr lang="en-US" dirty="0">
                <a:solidFill>
                  <a:srgbClr val="0070C0"/>
                </a:solidFill>
              </a:rPr>
              <a:t>Finalize examples for each of the RI “types”, including:</a:t>
            </a:r>
          </a:p>
          <a:p>
            <a:pPr lvl="2">
              <a:buFont typeface="Wingdings" panose="05000000000000000000" pitchFamily="2" charset="2"/>
              <a:buChar char="§"/>
            </a:pPr>
            <a:r>
              <a:rPr lang="en-US" dirty="0">
                <a:solidFill>
                  <a:srgbClr val="0070C0"/>
                </a:solidFill>
              </a:rPr>
              <a:t>Use Case Based Requirements</a:t>
            </a:r>
          </a:p>
          <a:p>
            <a:pPr lvl="2">
              <a:buFont typeface="Wingdings" panose="05000000000000000000" pitchFamily="2" charset="2"/>
              <a:buChar char="§"/>
            </a:pPr>
            <a:r>
              <a:rPr lang="en-US" dirty="0">
                <a:solidFill>
                  <a:srgbClr val="0070C0"/>
                </a:solidFill>
              </a:rPr>
              <a:t>Normative Referenced Standards “ICS” Requirements</a:t>
            </a:r>
          </a:p>
          <a:p>
            <a:pPr lvl="2">
              <a:buFont typeface="Wingdings" panose="05000000000000000000" pitchFamily="2" charset="2"/>
              <a:buChar char="§"/>
            </a:pPr>
            <a:r>
              <a:rPr lang="en-US" dirty="0">
                <a:solidFill>
                  <a:srgbClr val="0070C0"/>
                </a:solidFill>
              </a:rPr>
              <a:t>Technical vs. Process (EP) requirements </a:t>
            </a:r>
          </a:p>
          <a:p>
            <a:pPr lvl="2">
              <a:buFont typeface="Wingdings" panose="05000000000000000000" pitchFamily="2" charset="2"/>
              <a:buChar char="§"/>
            </a:pPr>
            <a:r>
              <a:rPr lang="en-US" dirty="0">
                <a:solidFill>
                  <a:srgbClr val="0070C0"/>
                </a:solidFill>
              </a:rPr>
              <a:t>SES Requirements</a:t>
            </a:r>
          </a:p>
          <a:p>
            <a:pPr lvl="2">
              <a:buFont typeface="Wingdings" panose="05000000000000000000" pitchFamily="2" charset="2"/>
              <a:buChar char="§"/>
            </a:pPr>
            <a:r>
              <a:rPr lang="en-US" dirty="0">
                <a:solidFill>
                  <a:srgbClr val="0070C0"/>
                </a:solidFill>
              </a:rPr>
              <a:t>Technical-to-Technical Requirements </a:t>
            </a:r>
          </a:p>
          <a:p>
            <a:pPr marL="914400" lvl="1" indent="-457200">
              <a:buFont typeface="Wingdings" panose="05000000000000000000" pitchFamily="2" charset="2"/>
              <a:buChar char="ü"/>
            </a:pPr>
            <a:r>
              <a:rPr lang="en-US" dirty="0">
                <a:solidFill>
                  <a:srgbClr val="0070C0"/>
                </a:solidFill>
              </a:rPr>
              <a:t>Define “systematic name” scheme for Styles / Bookmarks / Links </a:t>
            </a:r>
          </a:p>
          <a:p>
            <a:pPr marL="914400" lvl="1" indent="-457200">
              <a:buFont typeface="Wingdings" panose="05000000000000000000" pitchFamily="2" charset="2"/>
              <a:buChar char="ü"/>
            </a:pPr>
            <a:r>
              <a:rPr lang="en-US" dirty="0">
                <a:solidFill>
                  <a:srgbClr val="0070C0"/>
                </a:solidFill>
              </a:rPr>
              <a:t>Finalize UML models for RI + </a:t>
            </a:r>
          </a:p>
          <a:p>
            <a:pPr marL="914400" lvl="1" indent="-457200">
              <a:buFont typeface="Wingdings" panose="05000000000000000000" pitchFamily="2" charset="2"/>
              <a:buChar char="ü"/>
            </a:pPr>
            <a:r>
              <a:rPr lang="en-US" dirty="0">
                <a:solidFill>
                  <a:srgbClr val="0070C0"/>
                </a:solidFill>
              </a:rPr>
              <a:t>“Extensive Scripts” for extracting RI information into a SST Database</a:t>
            </a:r>
          </a:p>
          <a:p>
            <a:pPr marL="914400" lvl="1" indent="-457200">
              <a:buFont typeface="Wingdings" panose="05000000000000000000" pitchFamily="2" charset="2"/>
              <a:buChar char="ü"/>
            </a:pPr>
            <a:r>
              <a:rPr lang="en-US" dirty="0">
                <a:solidFill>
                  <a:srgbClr val="0070C0"/>
                </a:solidFill>
              </a:rPr>
              <a:t>…</a:t>
            </a:r>
          </a:p>
        </p:txBody>
      </p:sp>
      <p:sp>
        <p:nvSpPr>
          <p:cNvPr id="4" name="Footer Placeholder 3">
            <a:extLst>
              <a:ext uri="{FF2B5EF4-FFF2-40B4-BE49-F238E27FC236}">
                <a16:creationId xmlns:a16="http://schemas.microsoft.com/office/drawing/2014/main" id="{5EE93940-65A4-F0E5-CFF9-C75A03D60672}"/>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7734C842-B3EF-B870-3023-4F3A0859B94F}"/>
              </a:ext>
            </a:extLst>
          </p:cNvPr>
          <p:cNvSpPr>
            <a:spLocks noGrp="1"/>
          </p:cNvSpPr>
          <p:nvPr>
            <p:ph type="sldNum" sz="quarter" idx="12"/>
          </p:nvPr>
        </p:nvSpPr>
        <p:spPr/>
        <p:txBody>
          <a:bodyPr/>
          <a:lstStyle/>
          <a:p>
            <a:fld id="{4B2B13E8-E2F1-42A7-A4D7-4750DA1EC715}" type="slidenum">
              <a:rPr lang="en-US" smtClean="0"/>
              <a:pPr/>
              <a:t>8</a:t>
            </a:fld>
            <a:endParaRPr lang="en-US" dirty="0"/>
          </a:p>
        </p:txBody>
      </p:sp>
    </p:spTree>
    <p:extLst>
      <p:ext uri="{BB962C8B-B14F-4D97-AF65-F5344CB8AC3E}">
        <p14:creationId xmlns:p14="http://schemas.microsoft.com/office/powerpoint/2010/main" val="425955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768350"/>
            <a:ext cx="11012036" cy="3120899"/>
          </a:xfrm>
        </p:spPr>
        <p:txBody>
          <a:bodyPr>
            <a:normAutofit/>
          </a:bodyPr>
          <a:lstStyle/>
          <a:p>
            <a:pPr>
              <a:spcAft>
                <a:spcPts val="1200"/>
              </a:spcAft>
            </a:pPr>
            <a:r>
              <a:rPr lang="en-US" b="1" dirty="0">
                <a:solidFill>
                  <a:srgbClr val="0070C0"/>
                </a:solidFill>
              </a:rPr>
              <a:t>Gemini SES+MDI – </a:t>
            </a:r>
            <a:br>
              <a:rPr lang="en-US" b="1" dirty="0">
                <a:solidFill>
                  <a:srgbClr val="0070C0"/>
                </a:solidFill>
              </a:rPr>
            </a:br>
            <a:r>
              <a:rPr lang="en-US" b="1" dirty="0">
                <a:solidFill>
                  <a:srgbClr val="0070C0"/>
                </a:solidFill>
              </a:rPr>
              <a:t>2022 RI+MC+RR Strategy – </a:t>
            </a:r>
            <a:br>
              <a:rPr lang="en-US" b="1" dirty="0">
                <a:solidFill>
                  <a:srgbClr val="0070C0"/>
                </a:solidFill>
              </a:rPr>
            </a:br>
            <a:br>
              <a:rPr lang="en-US" sz="2000" b="1" dirty="0">
                <a:solidFill>
                  <a:srgbClr val="0070C0"/>
                </a:solidFill>
              </a:rPr>
            </a:br>
            <a:r>
              <a:rPr lang="en-US" b="1" i="1" dirty="0">
                <a:solidFill>
                  <a:srgbClr val="0070C0"/>
                </a:solidFill>
              </a:rPr>
              <a:t>ITI Use of Markdown for Publication </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a:xfrm>
            <a:off x="831850" y="4589463"/>
            <a:ext cx="10515600" cy="1766887"/>
          </a:xfrm>
        </p:spPr>
        <p:txBody>
          <a:bodyPr>
            <a:normAutofit/>
          </a:bodyPr>
          <a:lstStyle/>
          <a:p>
            <a:r>
              <a:rPr lang="en-US" dirty="0"/>
              <a:t>…ITI currently uses Markdown to format its specification, including the expansive ITI technical framework and supplement documents.  These are then published to profiles.net.net utilizing HL7’s </a:t>
            </a:r>
            <a:r>
              <a:rPr lang="en-US" dirty="0" err="1"/>
              <a:t>IGPublisher</a:t>
            </a:r>
            <a:r>
              <a:rPr lang="en-US" dirty="0"/>
              <a:t> tool, from the associated ITI and PUB </a:t>
            </a:r>
            <a:r>
              <a:rPr lang="en-US" dirty="0" err="1"/>
              <a:t>github</a:t>
            </a:r>
            <a:r>
              <a:rPr lang="en-US" dirty="0"/>
              <a:t> repositories.  How does that work?  Can IHE DEV SDPi utilize the same Markdown format without also leveraging the </a:t>
            </a:r>
            <a:r>
              <a:rPr lang="en-US" dirty="0" err="1"/>
              <a:t>IGPublisher</a:t>
            </a:r>
            <a:r>
              <a:rPr lang="en-US" dirty="0"/>
              <a:t>?</a:t>
            </a:r>
            <a:endParaRPr lang="en-US" dirty="0">
              <a:solidFill>
                <a:srgbClr val="0070C0"/>
              </a:solidFill>
            </a:endParaRP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dirty="0"/>
              <a:t>Gemini SES+MDI SDPi+FHIR Project</a:t>
            </a:r>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9</a:t>
            </a:fld>
            <a:endParaRPr lang="en-US"/>
          </a:p>
        </p:txBody>
      </p:sp>
    </p:spTree>
    <p:extLst>
      <p:ext uri="{BB962C8B-B14F-4D97-AF65-F5344CB8AC3E}">
        <p14:creationId xmlns:p14="http://schemas.microsoft.com/office/powerpoint/2010/main" val="559314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142146</TotalTime>
  <Words>4386</Words>
  <Application>Microsoft Office PowerPoint</Application>
  <PresentationFormat>Widescreen</PresentationFormat>
  <Paragraphs>499</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-apple-system</vt:lpstr>
      <vt:lpstr>Arial</vt:lpstr>
      <vt:lpstr>Calibri</vt:lpstr>
      <vt:lpstr>Calibri Light</vt:lpstr>
      <vt:lpstr>Comic Sans MS</vt:lpstr>
      <vt:lpstr>Wingdings</vt:lpstr>
      <vt:lpstr>Office Theme</vt:lpstr>
      <vt:lpstr>IHE-HL7 Gemini SES+MDI –  2022 RI+MC+RR Strategy–  Word – Markdown – AsciiDoc ?</vt:lpstr>
      <vt:lpstr>Gemini SES+MDI  2022 RI+MC+RR Strategy Word – Markdown – AsciiDoc ?</vt:lpstr>
      <vt:lpstr>Gemini SES+MDI –  2022 RI+MC+RR Strategy –   Current Strategy:  Word “Markup”</vt:lpstr>
      <vt:lpstr>Spec-to-Test Strategy – RI+MC+RR Model </vt:lpstr>
      <vt:lpstr>Spec-to-Test Strategy – RI+MC+RR Model </vt:lpstr>
      <vt:lpstr>Spec-to-Test Strategy – To a SST Database </vt:lpstr>
      <vt:lpstr>Spec-to-Test Strategy – SDPi 1.0 Specification </vt:lpstr>
      <vt:lpstr>Spec-to-Test Strategy – Word Open Issues</vt:lpstr>
      <vt:lpstr>Gemini SES+MDI –  2022 RI+MC+RR Strategy –   ITI Use of Markdown for Publication </vt:lpstr>
      <vt:lpstr>Spec-to-Test Strategy – ITI TF &amp; Markdown</vt:lpstr>
      <vt:lpstr>Spec-to-Test Strategy – From Publications Wiki</vt:lpstr>
      <vt:lpstr>Spec-to-Test Strategy – From Publications Wiki</vt:lpstr>
      <vt:lpstr>Spec-to-Test Strategy – From Publications Wiki</vt:lpstr>
      <vt:lpstr>Spec-to-Test Strategy – From Publications Wiki</vt:lpstr>
      <vt:lpstr>Spec-to-Test Strategy – From Publications Wiki</vt:lpstr>
      <vt:lpstr>Spec-to-Test Strategy – Markdown Open Issues</vt:lpstr>
      <vt:lpstr>Markdown/kramdown – What is it?</vt:lpstr>
      <vt:lpstr>Gemini SES+MDI –  2022 RI+MC+RR Strategy –   ITI Special Pages &amp; DEV OID Scheme</vt:lpstr>
      <vt:lpstr>IHE DEV OID Publication – Leverage ITI Approach?</vt:lpstr>
      <vt:lpstr>Gemini SES+MDI –  2022 RI+MC+RR Strategy –   Door #3:  AsciiDoc</vt:lpstr>
      <vt:lpstr>Option #3:  What is:  AsciiDoc?</vt:lpstr>
      <vt:lpstr>Option #3:  AsciiDoc – Comparisons?</vt:lpstr>
      <vt:lpstr>Option #3:  AsciiDoc – How does it work?</vt:lpstr>
      <vt:lpstr>Option #3:  AsciiDoc – Artefacts?</vt:lpstr>
      <vt:lpstr>Gemini SES+MDI –  2022 RI+MC+RR Strategy –   Selection:  Word / Markdown / AsciiDoc</vt:lpstr>
      <vt:lpstr>Spec-to-Test Strategy – Why AsciiDoc?</vt:lpstr>
      <vt:lpstr>Spec-to-Test Strategy – Moving to AsciiDoc</vt:lpstr>
      <vt:lpstr>Spec-to-Test Strategy – Next Steps++</vt:lpstr>
      <vt:lpstr>Spec-to-Test Strategy – Next Steps++</vt:lpstr>
      <vt:lpstr>IHE-HL7 Gemini SES+MDI –  2022 RI+MC+RR Strategy–  Word – Markdown – AsciiDoc ???</vt:lpstr>
      <vt:lpstr>Additional Materials</vt:lpstr>
      <vt:lpstr>Orientation Tour:  IHE TF &amp; SDPi Profiles</vt:lpstr>
      <vt:lpstr>Spec-to-Test Strategy – Closing the Loop / EP Style</vt:lpstr>
      <vt:lpstr>From Specs to Test Reports – ”Basic” Strategy</vt:lpstr>
      <vt:lpstr>Spec-to-Test Strategy – “RR” Test Reports?</vt:lpstr>
      <vt:lpstr>Spec-to-Test Strategy – RI+MC+RR Model </vt:lpstr>
      <vt:lpstr>Spec-to-Test Strategy – To Gazelle Integration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HL7-IHE Gemini SES+MDI RI+MC+RR 2022 Strategy</dc:title>
  <dc:creator>Todd Cooper</dc:creator>
  <cp:keywords>IEEE 11073 SDC, HL7 FHIR, IHE SDPi Safe Effective Secure, Medical Device Interoperability</cp:keywords>
  <cp:lastModifiedBy>Todd Cooper</cp:lastModifiedBy>
  <cp:revision>1202</cp:revision>
  <cp:lastPrinted>2020-07-06T13:59:03Z</cp:lastPrinted>
  <dcterms:created xsi:type="dcterms:W3CDTF">2020-04-13T18:21:36Z</dcterms:created>
  <dcterms:modified xsi:type="dcterms:W3CDTF">2022-07-22T16:59:06Z</dcterms:modified>
</cp:coreProperties>
</file>